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1"/>
  </p:notesMasterIdLst>
  <p:sldIdLst>
    <p:sldId id="256" r:id="rId2"/>
    <p:sldId id="263" r:id="rId3"/>
    <p:sldId id="258" r:id="rId4"/>
    <p:sldId id="259" r:id="rId5"/>
    <p:sldId id="291" r:id="rId6"/>
    <p:sldId id="292" r:id="rId7"/>
    <p:sldId id="260" r:id="rId8"/>
    <p:sldId id="261" r:id="rId9"/>
    <p:sldId id="262" r:id="rId10"/>
    <p:sldId id="293" r:id="rId11"/>
    <p:sldId id="264" r:id="rId12"/>
    <p:sldId id="294" r:id="rId13"/>
    <p:sldId id="265" r:id="rId14"/>
    <p:sldId id="289" r:id="rId15"/>
    <p:sldId id="266" r:id="rId16"/>
    <p:sldId id="267" r:id="rId17"/>
    <p:sldId id="268" r:id="rId18"/>
    <p:sldId id="269" r:id="rId19"/>
    <p:sldId id="295"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97" r:id="rId34"/>
    <p:sldId id="283" r:id="rId35"/>
    <p:sldId id="284" r:id="rId36"/>
    <p:sldId id="285" r:id="rId37"/>
    <p:sldId id="286" r:id="rId38"/>
    <p:sldId id="290" r:id="rId39"/>
    <p:sldId id="296" r:id="rId4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5B5E438-A4F4-B442-95A8-32F53575EDD0}">
          <p14:sldIdLst>
            <p14:sldId id="256"/>
            <p14:sldId id="263"/>
            <p14:sldId id="258"/>
            <p14:sldId id="259"/>
            <p14:sldId id="291"/>
            <p14:sldId id="292"/>
            <p14:sldId id="260"/>
            <p14:sldId id="261"/>
            <p14:sldId id="262"/>
            <p14:sldId id="293"/>
            <p14:sldId id="264"/>
            <p14:sldId id="294"/>
            <p14:sldId id="265"/>
            <p14:sldId id="289"/>
            <p14:sldId id="266"/>
            <p14:sldId id="267"/>
            <p14:sldId id="268"/>
            <p14:sldId id="269"/>
            <p14:sldId id="295"/>
            <p14:sldId id="270"/>
            <p14:sldId id="271"/>
            <p14:sldId id="272"/>
            <p14:sldId id="273"/>
            <p14:sldId id="274"/>
            <p14:sldId id="275"/>
            <p14:sldId id="276"/>
            <p14:sldId id="277"/>
            <p14:sldId id="278"/>
            <p14:sldId id="279"/>
            <p14:sldId id="280"/>
            <p14:sldId id="281"/>
            <p14:sldId id="282"/>
            <p14:sldId id="297"/>
            <p14:sldId id="283"/>
            <p14:sldId id="284"/>
            <p14:sldId id="285"/>
            <p14:sldId id="286"/>
            <p14:sldId id="290"/>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A8F9"/>
    <a:srgbClr val="ED5D57"/>
    <a:srgbClr val="70C040"/>
    <a:srgbClr val="57ADF9"/>
    <a:srgbClr val="B771E5"/>
    <a:srgbClr val="F1902E"/>
    <a:srgbClr val="797979"/>
    <a:srgbClr val="5E5E5E"/>
    <a:srgbClr val="D9B7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31"/>
    <p:restoredTop sz="72596"/>
  </p:normalViewPr>
  <p:slideViewPr>
    <p:cSldViewPr snapToGrid="0" snapToObjects="1">
      <p:cViewPr>
        <p:scale>
          <a:sx n="107" d="100"/>
          <a:sy n="107" d="100"/>
        </p:scale>
        <p:origin x="872" y="16"/>
      </p:cViewPr>
      <p:guideLst/>
    </p:cSldViewPr>
  </p:slideViewPr>
  <p:outlineViewPr>
    <p:cViewPr>
      <p:scale>
        <a:sx n="33" d="100"/>
        <a:sy n="33" d="100"/>
      </p:scale>
      <p:origin x="0" y="-179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7501E-3FC6-BB46-A4AB-F6EB486EF1A6}" type="datetimeFigureOut">
              <a:rPr kumimoji="1" lang="zh-CN" altLang="en-US" smtClean="0"/>
              <a:t>2017/3/3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FAB7C-0201-AD41-A4D2-5C35B17809DF}" type="slidenum">
              <a:rPr kumimoji="1" lang="zh-CN" altLang="en-US" smtClean="0"/>
              <a:t>‹#›</a:t>
            </a:fld>
            <a:endParaRPr kumimoji="1" lang="zh-CN" altLang="en-US"/>
          </a:p>
        </p:txBody>
      </p:sp>
    </p:spTree>
    <p:extLst>
      <p:ext uri="{BB962C8B-B14F-4D97-AF65-F5344CB8AC3E}">
        <p14:creationId xmlns:p14="http://schemas.microsoft.com/office/powerpoint/2010/main" val="98558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我的分享主题。。。，</a:t>
            </a:r>
            <a:r>
              <a:rPr kumimoji="1" lang="en-US" altLang="zh-CN" dirty="0" smtClean="0"/>
              <a:t>UI</a:t>
            </a:r>
            <a:r>
              <a:rPr kumimoji="1" lang="zh-CN" altLang="en-US" dirty="0" smtClean="0"/>
              <a:t>性能优化这个主题如果细讲，一天都讲不完，所以我把他提炼成</a:t>
            </a:r>
            <a:r>
              <a:rPr kumimoji="1" lang="en-US" altLang="zh-CN" dirty="0" smtClean="0"/>
              <a:t>3</a:t>
            </a:r>
            <a:r>
              <a:rPr kumimoji="1" lang="zh-CN" altLang="en-US" dirty="0" smtClean="0"/>
              <a:t>个方面，也就是</a:t>
            </a:r>
            <a:r>
              <a:rPr kumimoji="1" lang="zh-CN" altLang="en-US" smtClean="0"/>
              <a:t>三招</a:t>
            </a:r>
          </a:p>
          <a:p>
            <a:r>
              <a:rPr kumimoji="1" lang="zh-CN" altLang="en-US" smtClean="0"/>
              <a:t>好，精彩的武侠剧开始了</a:t>
            </a:r>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1</a:t>
            </a:fld>
            <a:endParaRPr kumimoji="1" lang="zh-CN" altLang="en-US"/>
          </a:p>
        </p:txBody>
      </p:sp>
    </p:spTree>
    <p:extLst>
      <p:ext uri="{BB962C8B-B14F-4D97-AF65-F5344CB8AC3E}">
        <p14:creationId xmlns:p14="http://schemas.microsoft.com/office/powerpoint/2010/main" val="117729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如何减轻</a:t>
            </a:r>
            <a:r>
              <a:rPr kumimoji="1" lang="en-US" altLang="zh-CN" dirty="0" err="1" smtClean="0"/>
              <a:t>cpu</a:t>
            </a:r>
            <a:r>
              <a:rPr kumimoji="1" lang="zh-CN" altLang="en-US" dirty="0" smtClean="0"/>
              <a:t>的负担？</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优化</a:t>
            </a:r>
            <a:r>
              <a:rPr lang="en-US" altLang="zh-CN" sz="1200" kern="1200" dirty="0" err="1" smtClean="0">
                <a:solidFill>
                  <a:schemeClr val="tx1"/>
                </a:solidFill>
                <a:effectLst/>
                <a:latin typeface="+mn-lt"/>
                <a:ea typeface="+mn-ea"/>
                <a:cs typeface="+mn-cs"/>
              </a:rPr>
              <a:t>cpu</a:t>
            </a:r>
            <a:r>
              <a:rPr lang="zh-CN" altLang="en-US" sz="1200" kern="1200" dirty="0" smtClean="0">
                <a:solidFill>
                  <a:schemeClr val="tx1"/>
                </a:solidFill>
                <a:effectLst/>
                <a:latin typeface="+mn-lt"/>
                <a:ea typeface="+mn-ea"/>
                <a:cs typeface="+mn-cs"/>
              </a:rPr>
              <a:t>方面，除了刚才的数据异步加载，我们还能做什么呢，其实有很多</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10</a:t>
            </a:fld>
            <a:endParaRPr kumimoji="1" lang="zh-CN" altLang="en-US"/>
          </a:p>
        </p:txBody>
      </p:sp>
    </p:spTree>
    <p:extLst>
      <p:ext uri="{BB962C8B-B14F-4D97-AF65-F5344CB8AC3E}">
        <p14:creationId xmlns:p14="http://schemas.microsoft.com/office/powerpoint/2010/main" val="200971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我们团队在做这方面努力的时候主要是从</a:t>
            </a:r>
            <a:r>
              <a:rPr lang="en-US" altLang="zh-CN" dirty="0" err="1" smtClean="0"/>
              <a:t>AutoLayout</a:t>
            </a:r>
            <a:r>
              <a:rPr lang="zh-CN" altLang="en-US" dirty="0" smtClean="0"/>
              <a:t> </a:t>
            </a:r>
            <a:r>
              <a:rPr lang="en-US" altLang="zh-CN" dirty="0" smtClean="0"/>
              <a:t>VS</a:t>
            </a:r>
            <a:r>
              <a:rPr lang="zh-CN" altLang="en-US" dirty="0" smtClean="0"/>
              <a:t> </a:t>
            </a:r>
            <a:r>
              <a:rPr lang="en-US" altLang="zh-CN" dirty="0" smtClean="0"/>
              <a:t>Frame</a:t>
            </a:r>
            <a:r>
              <a:rPr lang="zh-CN" altLang="en-US" dirty="0" smtClean="0"/>
              <a:t>出发</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Autolayout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是</a:t>
            </a:r>
            <a:r>
              <a:rPr lang="zh-CN" altLang="en-US" sz="1200" b="0" i="0" kern="1200" dirty="0" smtClean="0">
                <a:solidFill>
                  <a:schemeClr val="tx1"/>
                </a:solidFill>
                <a:effectLst/>
                <a:latin typeface="+mn-lt"/>
                <a:ea typeface="+mn-ea"/>
                <a:cs typeface="+mn-cs"/>
              </a:rPr>
              <a:t>自</a:t>
            </a:r>
            <a:r>
              <a:rPr lang="en-US" altLang="zh-CN" sz="1200" b="0" i="0" kern="1200" dirty="0" smtClean="0">
                <a:solidFill>
                  <a:schemeClr val="tx1"/>
                </a:solidFill>
                <a:effectLst/>
                <a:latin typeface="+mn-lt"/>
                <a:ea typeface="+mn-ea"/>
                <a:cs typeface="+mn-cs"/>
              </a:rPr>
              <a:t>iOS 6</a:t>
            </a:r>
            <a:r>
              <a:rPr lang="zh-CN" altLang="en-US" sz="1200" b="0" i="0" kern="1200" dirty="0" smtClean="0">
                <a:solidFill>
                  <a:schemeClr val="tx1"/>
                </a:solidFill>
                <a:effectLst/>
                <a:latin typeface="+mn-lt"/>
                <a:ea typeface="+mn-ea"/>
                <a:cs typeface="+mn-cs"/>
              </a:rPr>
              <a:t>之后 苹果引入一种“自动布局”技术，</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苹果官方也大力推荐开发者使用此来进行</a:t>
            </a:r>
            <a:r>
              <a:rPr lang="en-US" altLang="zh-CN" sz="1200" b="0" i="0" kern="1200" dirty="0" smtClean="0">
                <a:solidFill>
                  <a:schemeClr val="tx1"/>
                </a:solidFill>
                <a:effectLst/>
                <a:latin typeface="+mn-lt"/>
                <a:ea typeface="+mn-ea"/>
                <a:cs typeface="+mn-cs"/>
              </a:rPr>
              <a:t>UI</a:t>
            </a:r>
            <a:r>
              <a:rPr lang="zh-CN" altLang="en-US" sz="1200" b="0" i="0" kern="1200" dirty="0" smtClean="0">
                <a:solidFill>
                  <a:schemeClr val="tx1"/>
                </a:solidFill>
                <a:effectLst/>
                <a:latin typeface="+mn-lt"/>
                <a:ea typeface="+mn-ea"/>
                <a:cs typeface="+mn-cs"/>
              </a:rPr>
              <a:t>布局</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u="none" kern="1200" baseline="0" dirty="0" err="1" smtClean="0">
                <a:solidFill>
                  <a:schemeClr val="tx1"/>
                </a:solidFill>
                <a:latin typeface="+mn-lt"/>
                <a:ea typeface="+mn-ea"/>
                <a:cs typeface="+mn-cs"/>
              </a:rPr>
              <a:t>AutoLayout</a:t>
            </a:r>
            <a:r>
              <a:rPr lang="zh-CN" altLang="en-US" sz="1200" u="none" kern="1200" baseline="0" dirty="0" smtClean="0">
                <a:solidFill>
                  <a:schemeClr val="tx1"/>
                </a:solidFill>
                <a:latin typeface="+mn-lt"/>
                <a:ea typeface="+mn-ea"/>
                <a:cs typeface="+mn-cs"/>
              </a:rPr>
              <a:t>其实最终会转化为对 </a:t>
            </a:r>
            <a:r>
              <a:rPr lang="en-US" altLang="zh-CN" sz="1200" u="none" kern="1200" baseline="0" dirty="0" err="1" smtClean="0">
                <a:solidFill>
                  <a:schemeClr val="tx1"/>
                </a:solidFill>
                <a:latin typeface="+mn-lt"/>
                <a:ea typeface="+mn-ea"/>
                <a:cs typeface="+mn-cs"/>
              </a:rPr>
              <a:t>UIView.frame</a:t>
            </a:r>
            <a:r>
              <a:rPr lang="en-US" altLang="zh-CN" sz="1200" u="none" kern="1200" baseline="0" dirty="0" smtClean="0">
                <a:solidFill>
                  <a:schemeClr val="tx1"/>
                </a:solidFill>
                <a:latin typeface="+mn-lt"/>
                <a:ea typeface="+mn-ea"/>
                <a:cs typeface="+mn-cs"/>
              </a:rPr>
              <a:t>/bounds/center </a:t>
            </a:r>
            <a:r>
              <a:rPr lang="zh-CN" altLang="en-US" sz="1200" u="none" kern="1200" baseline="0" dirty="0" smtClean="0">
                <a:solidFill>
                  <a:schemeClr val="tx1"/>
                </a:solidFill>
                <a:latin typeface="+mn-lt"/>
                <a:ea typeface="+mn-ea"/>
                <a:cs typeface="+mn-cs"/>
              </a:rPr>
              <a:t>等属性的调整。</a:t>
            </a:r>
            <a:endParaRPr lang="en-US" altLang="zh-CN" sz="1200" u="non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随着视图数量的增加， </a:t>
            </a:r>
            <a:r>
              <a:rPr lang="en-US" altLang="zh-CN" sz="1200" kern="1200" dirty="0" err="1" smtClean="0">
                <a:solidFill>
                  <a:schemeClr val="tx1"/>
                </a:solidFill>
                <a:effectLst/>
                <a:latin typeface="+mn-lt"/>
                <a:ea typeface="+mn-ea"/>
                <a:cs typeface="+mn-cs"/>
              </a:rPr>
              <a:t>Autolayout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带来的</a:t>
            </a:r>
            <a:r>
              <a:rPr lang="en-US" altLang="zh-CN" sz="1200" kern="1200" dirty="0" smtClean="0">
                <a:solidFill>
                  <a:schemeClr val="tx1"/>
                </a:solidFill>
                <a:effectLst/>
                <a:latin typeface="+mn-lt"/>
                <a:ea typeface="+mn-ea"/>
                <a:cs typeface="+mn-cs"/>
              </a:rPr>
              <a:t> CPU </a:t>
            </a:r>
            <a:r>
              <a:rPr lang="zh-CN" altLang="zh-CN" sz="1200" kern="1200" dirty="0" smtClean="0">
                <a:solidFill>
                  <a:schemeClr val="tx1"/>
                </a:solidFill>
                <a:effectLst/>
                <a:latin typeface="+mn-lt"/>
                <a:ea typeface="+mn-ea"/>
                <a:cs typeface="+mn-cs"/>
              </a:rPr>
              <a:t>消耗会呈指数级上升</a:t>
            </a:r>
          </a:p>
          <a:p>
            <a:endParaRPr kumimoji="1" lang="en-US" altLang="zh-CN" dirty="0" smtClean="0"/>
          </a:p>
          <a:p>
            <a:r>
              <a:rPr kumimoji="1" lang="zh-CN" altLang="en-US" dirty="0" smtClean="0"/>
              <a:t>所以建议大家，在需要优先考虑性能的界面，使用</a:t>
            </a:r>
            <a:r>
              <a:rPr kumimoji="1" lang="en-US" altLang="zh-CN" dirty="0" smtClean="0"/>
              <a:t>frame</a:t>
            </a:r>
          </a:p>
          <a:p>
            <a:r>
              <a:rPr kumimoji="1" lang="zh-CN" altLang="en-US" dirty="0" smtClean="0"/>
              <a:t>我们团队在做</a:t>
            </a:r>
            <a:r>
              <a:rPr kumimoji="1" lang="en-US" altLang="zh-CN" dirty="0" err="1" smtClean="0"/>
              <a:t>autolayout</a:t>
            </a:r>
            <a:r>
              <a:rPr kumimoji="1" lang="zh-CN" altLang="en-US" dirty="0" smtClean="0"/>
              <a:t>到</a:t>
            </a:r>
            <a:r>
              <a:rPr kumimoji="1" lang="en-US" altLang="zh-CN" dirty="0" smtClean="0"/>
              <a:t>frame</a:t>
            </a:r>
            <a:r>
              <a:rPr kumimoji="1" lang="zh-CN" altLang="en-US" dirty="0" smtClean="0"/>
              <a:t>的转换，并没有付出太大的时间成本，</a:t>
            </a:r>
            <a:endParaRPr kumimoji="1" lang="en-US" altLang="zh-CN" dirty="0" smtClean="0"/>
          </a:p>
          <a:p>
            <a:r>
              <a:rPr kumimoji="1" lang="zh-CN" altLang="en-US" dirty="0" smtClean="0"/>
              <a:t>可能比想象中更容易</a:t>
            </a:r>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11</a:t>
            </a:fld>
            <a:endParaRPr kumimoji="1" lang="zh-CN" altLang="en-US"/>
          </a:p>
        </p:txBody>
      </p:sp>
    </p:spTree>
    <p:extLst>
      <p:ext uri="{BB962C8B-B14F-4D97-AF65-F5344CB8AC3E}">
        <p14:creationId xmlns:p14="http://schemas.microsoft.com/office/powerpoint/2010/main" val="1011829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优化</a:t>
            </a:r>
            <a:r>
              <a:rPr lang="en-US" altLang="zh-CN" sz="1200" kern="1200" dirty="0" err="1" smtClean="0">
                <a:solidFill>
                  <a:schemeClr val="tx1"/>
                </a:solidFill>
                <a:effectLst/>
                <a:latin typeface="+mn-lt"/>
                <a:ea typeface="+mn-ea"/>
                <a:cs typeface="+mn-cs"/>
              </a:rPr>
              <a:t>Gpu</a:t>
            </a:r>
            <a:r>
              <a:rPr lang="zh-CN" altLang="en-US" sz="1200" kern="1200" dirty="0" smtClean="0">
                <a:solidFill>
                  <a:schemeClr val="tx1"/>
                </a:solidFill>
                <a:effectLst/>
                <a:latin typeface="+mn-lt"/>
                <a:ea typeface="+mn-ea"/>
                <a:cs typeface="+mn-cs"/>
              </a:rPr>
              <a:t>方面，我们能做的跟</a:t>
            </a:r>
            <a:r>
              <a:rPr lang="en-US" altLang="zh-CN" sz="1200" kern="1200" dirty="0" err="1" smtClean="0">
                <a:solidFill>
                  <a:schemeClr val="tx1"/>
                </a:solidFill>
                <a:effectLst/>
                <a:latin typeface="+mn-lt"/>
                <a:ea typeface="+mn-ea"/>
                <a:cs typeface="+mn-cs"/>
              </a:rPr>
              <a:t>cpu</a:t>
            </a:r>
            <a:r>
              <a:rPr lang="zh-CN" altLang="en-US" sz="1200" kern="1200" dirty="0" smtClean="0">
                <a:solidFill>
                  <a:schemeClr val="tx1"/>
                </a:solidFill>
                <a:effectLst/>
                <a:latin typeface="+mn-lt"/>
                <a:ea typeface="+mn-ea"/>
                <a:cs typeface="+mn-cs"/>
              </a:rPr>
              <a:t>相比，要少很多，但仍然有切入点，而且其处理不当，也会带来致命的伤害。</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12</a:t>
            </a:fld>
            <a:endParaRPr kumimoji="1" lang="zh-CN" altLang="en-US"/>
          </a:p>
        </p:txBody>
      </p:sp>
    </p:spTree>
    <p:extLst>
      <p:ext uri="{BB962C8B-B14F-4D97-AF65-F5344CB8AC3E}">
        <p14:creationId xmlns:p14="http://schemas.microsoft.com/office/powerpoint/2010/main" val="41408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大家可能还是比较模糊</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那就看这张图片，图上黄色区域就是发生了离屏渲染，其他区域都是当屏渲染</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好，那黄色区域是怎么产生的呢？，我们接下来看</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13</a:t>
            </a:fld>
            <a:endParaRPr kumimoji="1" lang="zh-CN" altLang="en-US"/>
          </a:p>
        </p:txBody>
      </p:sp>
    </p:spTree>
    <p:extLst>
      <p:ext uri="{BB962C8B-B14F-4D97-AF65-F5344CB8AC3E}">
        <p14:creationId xmlns:p14="http://schemas.microsoft.com/office/powerpoint/2010/main" val="1384849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我们在模拟器上 上做了个小测试</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r>
              <a:rPr kumimoji="1" lang="zh-CN" altLang="en-US" dirty="0" smtClean="0"/>
              <a:t>可见，离屏渲染对</a:t>
            </a:r>
            <a:r>
              <a:rPr kumimoji="1" lang="en-US" altLang="zh-CN" dirty="0" err="1" smtClean="0"/>
              <a:t>Ui</a:t>
            </a:r>
            <a:r>
              <a:rPr kumimoji="1" lang="zh-CN" altLang="en-US" dirty="0" smtClean="0"/>
              <a:t>性能的影响是非常大的。</a:t>
            </a:r>
            <a:endParaRPr kumimoji="1"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iOS 9.0 </a:t>
            </a:r>
            <a:r>
              <a:rPr lang="zh-CN" altLang="zh-CN" sz="1200" kern="1200" dirty="0" smtClean="0">
                <a:solidFill>
                  <a:schemeClr val="tx1"/>
                </a:solidFill>
                <a:effectLst/>
                <a:latin typeface="+mn-lt"/>
                <a:ea typeface="+mn-ea"/>
                <a:cs typeface="+mn-cs"/>
              </a:rPr>
              <a:t>之前</a:t>
            </a:r>
            <a:r>
              <a:rPr lang="en-US" altLang="zh-CN" sz="1200" kern="1200" dirty="0" err="1" smtClean="0">
                <a:solidFill>
                  <a:schemeClr val="tx1"/>
                </a:solidFill>
                <a:effectLst/>
                <a:latin typeface="+mn-lt"/>
                <a:ea typeface="+mn-ea"/>
                <a:cs typeface="+mn-cs"/>
              </a:rPr>
              <a:t>UIimageView</a:t>
            </a:r>
            <a:r>
              <a:rPr lang="zh-CN" altLang="zh-CN" sz="1200" kern="1200" dirty="0" smtClean="0">
                <a:solidFill>
                  <a:schemeClr val="tx1"/>
                </a:solidFill>
                <a:effectLst/>
                <a:latin typeface="+mn-lt"/>
                <a:ea typeface="+mn-ea"/>
                <a:cs typeface="+mn-cs"/>
              </a:rPr>
              <a:t>设置圆角都会触发离屏渲染</a:t>
            </a:r>
            <a:r>
              <a:rPr lang="en-US" altLang="zh-CN" sz="1200" kern="1200" dirty="0" smtClean="0">
                <a:solidFill>
                  <a:schemeClr val="tx1"/>
                </a:solidFill>
                <a:effectLst/>
                <a:latin typeface="+mn-lt"/>
                <a:ea typeface="+mn-ea"/>
                <a:cs typeface="+mn-cs"/>
              </a:rPr>
              <a:t>iOS 9.0 </a:t>
            </a:r>
            <a:r>
              <a:rPr lang="zh-CN" altLang="zh-CN" sz="1200" kern="1200" dirty="0" smtClean="0">
                <a:solidFill>
                  <a:schemeClr val="tx1"/>
                </a:solidFill>
                <a:effectLst/>
                <a:latin typeface="+mn-lt"/>
                <a:ea typeface="+mn-ea"/>
                <a:cs typeface="+mn-cs"/>
              </a:rPr>
              <a:t>之后不会了</a:t>
            </a:r>
            <a:r>
              <a:rPr lang="zh-CN" altLang="zh-CN" dirty="0" smtClean="0">
                <a:effectLst/>
              </a:rPr>
              <a:t> </a:t>
            </a:r>
            <a:r>
              <a:rPr lang="zh-CN" altLang="en-US" dirty="0" smtClean="0">
                <a:effectLst/>
              </a:rPr>
              <a:t>，可见苹果也发现了离屏渲染带来的性能问题</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15</a:t>
            </a:fld>
            <a:endParaRPr kumimoji="1" lang="zh-CN" altLang="en-US"/>
          </a:p>
        </p:txBody>
      </p:sp>
    </p:spTree>
    <p:extLst>
      <p:ext uri="{BB962C8B-B14F-4D97-AF65-F5344CB8AC3E}">
        <p14:creationId xmlns:p14="http://schemas.microsoft.com/office/powerpoint/2010/main" val="412069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 </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离屏渲染，首先会多创建一个新的缓冲区。</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 </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离屏渲染的整个过程，需要多次在当前屏幕和离屏之间切换上下文环境；而上下文环境的切换是要付出很大代价的。</a:t>
            </a:r>
          </a:p>
          <a:p>
            <a:endParaRPr kumimoji="1"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在我们的界面，有大量的圆角和阴影，我们也做了一些优化措施，比如改成自定义绘制或者直接用图片等，这边我就不赘述了，后面有相关介绍</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16</a:t>
            </a:fld>
            <a:endParaRPr kumimoji="1" lang="zh-CN" altLang="en-US"/>
          </a:p>
        </p:txBody>
      </p:sp>
    </p:spTree>
    <p:extLst>
      <p:ext uri="{BB962C8B-B14F-4D97-AF65-F5344CB8AC3E}">
        <p14:creationId xmlns:p14="http://schemas.microsoft.com/office/powerpoint/2010/main" val="268978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经过第二招的修炼以后，我们的页面已经基本能达到</a:t>
            </a:r>
            <a:r>
              <a:rPr lang="en-US" altLang="zh-CN" sz="1200" kern="1200" dirty="0" smtClean="0">
                <a:solidFill>
                  <a:schemeClr val="tx1"/>
                </a:solidFill>
                <a:effectLst/>
                <a:latin typeface="+mn-lt"/>
                <a:ea typeface="+mn-ea"/>
                <a:cs typeface="+mn-cs"/>
              </a:rPr>
              <a:t>55</a:t>
            </a:r>
            <a:r>
              <a:rPr lang="zh-CN" altLang="en-US" sz="1200" kern="1200" dirty="0" smtClean="0">
                <a:solidFill>
                  <a:schemeClr val="tx1"/>
                </a:solidFill>
                <a:effectLst/>
                <a:latin typeface="+mn-lt"/>
                <a:ea typeface="+mn-ea"/>
                <a:cs typeface="+mn-cs"/>
              </a:rPr>
              <a:t>帧左右</a:t>
            </a:r>
            <a:r>
              <a:rPr lang="zh-CN" altLang="zh-CN" sz="1200" kern="1200" dirty="0" smtClean="0">
                <a:solidFill>
                  <a:schemeClr val="tx1"/>
                </a:solidFill>
                <a:effectLst/>
                <a:latin typeface="+mn-lt"/>
                <a:ea typeface="+mn-ea"/>
                <a:cs typeface="+mn-cs"/>
              </a:rPr>
              <a:t>了，</a:t>
            </a:r>
            <a:r>
              <a:rPr lang="zh-CN" altLang="en-US" sz="1200" kern="1200" dirty="0" smtClean="0">
                <a:solidFill>
                  <a:schemeClr val="tx1"/>
                </a:solidFill>
                <a:effectLst/>
                <a:latin typeface="+mn-lt"/>
                <a:ea typeface="+mn-ea"/>
                <a:cs typeface="+mn-cs"/>
              </a:rPr>
              <a:t>这已经是一个比较不错的成绩，</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然而</a:t>
            </a:r>
            <a:r>
              <a:rPr lang="zh-CN" altLang="zh-CN" sz="1200" kern="1200" dirty="0" smtClean="0">
                <a:solidFill>
                  <a:schemeClr val="tx1"/>
                </a:solidFill>
                <a:effectLst/>
                <a:latin typeface="+mn-lt"/>
                <a:ea typeface="+mn-ea"/>
                <a:cs typeface="+mn-cs"/>
              </a:rPr>
              <a:t>在频繁快速滑动的时候，还是会掉到</a:t>
            </a:r>
            <a:r>
              <a:rPr lang="en-US" altLang="zh-CN" sz="1200" kern="1200" dirty="0" smtClean="0">
                <a:solidFill>
                  <a:schemeClr val="tx1"/>
                </a:solidFill>
                <a:effectLst/>
                <a:latin typeface="+mn-lt"/>
                <a:ea typeface="+mn-ea"/>
                <a:cs typeface="+mn-cs"/>
              </a:rPr>
              <a:t>50</a:t>
            </a:r>
            <a:r>
              <a:rPr lang="zh-CN" altLang="en-US" sz="1200" kern="1200" dirty="0" smtClean="0">
                <a:solidFill>
                  <a:schemeClr val="tx1"/>
                </a:solidFill>
                <a:effectLst/>
                <a:latin typeface="+mn-lt"/>
                <a:ea typeface="+mn-ea"/>
                <a:cs typeface="+mn-cs"/>
              </a:rPr>
              <a:t>以下</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功力还是不够，需要更强的招式</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我们在进行深入优化的时候，改动较大，推翻了很多原有的实现，牺牲很多</a:t>
            </a:r>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17</a:t>
            </a:fld>
            <a:endParaRPr kumimoji="1" lang="zh-CN" altLang="en-US"/>
          </a:p>
        </p:txBody>
      </p:sp>
    </p:spTree>
    <p:extLst>
      <p:ext uri="{BB962C8B-B14F-4D97-AF65-F5344CB8AC3E}">
        <p14:creationId xmlns:p14="http://schemas.microsoft.com/office/powerpoint/2010/main" val="1260264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首先，让大家看一下快速滑动时候的页面</a:t>
            </a:r>
            <a:endParaRPr kumimoji="1" lang="en-US" altLang="zh-CN" dirty="0" smtClean="0"/>
          </a:p>
          <a:p>
            <a:r>
              <a:rPr kumimoji="1" lang="zh-CN" altLang="en-US" dirty="0" smtClean="0"/>
              <a:t>那我们思考，为什么在快速滑动的时候，会有明显卡顿感？</a:t>
            </a:r>
            <a:endParaRPr kumimoji="1" lang="en-US" altLang="zh-CN" dirty="0" smtClean="0"/>
          </a:p>
          <a:p>
            <a:r>
              <a:rPr kumimoji="1" lang="zh-CN" altLang="en-US" dirty="0" smtClean="0"/>
              <a:t>我总结为三点原因</a:t>
            </a:r>
            <a:endParaRPr kumimoji="1" lang="en-US" altLang="zh-CN" dirty="0" smtClean="0"/>
          </a:p>
          <a:p>
            <a:r>
              <a:rPr lang="en-US" altLang="zh-CN" sz="1200" kern="1200" dirty="0" err="1" smtClean="0">
                <a:solidFill>
                  <a:schemeClr val="tx1"/>
                </a:solidFill>
                <a:latin typeface="+mn-lt"/>
                <a:ea typeface="+mn-ea"/>
                <a:cs typeface="+mn-cs"/>
              </a:rPr>
              <a:t>UIKit</a:t>
            </a:r>
            <a:r>
              <a:rPr lang="zh-CN" altLang="en-US" sz="1200" kern="1200" dirty="0" smtClean="0">
                <a:solidFill>
                  <a:schemeClr val="tx1"/>
                </a:solidFill>
                <a:latin typeface="+mn-lt"/>
                <a:ea typeface="+mn-ea"/>
                <a:cs typeface="+mn-cs"/>
              </a:rPr>
              <a:t>的单线程天性意味着寄宿图通畅要在主线程上更新，这意味着绘制会打断用户交互，甚至让整个</a:t>
            </a:r>
            <a:r>
              <a:rPr lang="en-US" altLang="zh-CN" sz="1200" kern="1200" dirty="0" smtClean="0">
                <a:solidFill>
                  <a:schemeClr val="tx1"/>
                </a:solidFill>
                <a:latin typeface="+mn-lt"/>
                <a:ea typeface="+mn-ea"/>
                <a:cs typeface="+mn-cs"/>
              </a:rPr>
              <a:t>app</a:t>
            </a:r>
            <a:r>
              <a:rPr lang="zh-CN" altLang="en-US" sz="1200" kern="1200" dirty="0" smtClean="0">
                <a:solidFill>
                  <a:schemeClr val="tx1"/>
                </a:solidFill>
                <a:latin typeface="+mn-lt"/>
                <a:ea typeface="+mn-ea"/>
                <a:cs typeface="+mn-cs"/>
              </a:rPr>
              <a:t>看起来处于无响应状态。我们对此无能为力，设想如果能避免用户的等待，就能绘制完成，该好多了</a:t>
            </a:r>
            <a:endParaRPr lang="en-US" altLang="zh-CN" sz="1200" kern="1200" dirty="0" smtClean="0">
              <a:solidFill>
                <a:schemeClr val="tx1"/>
              </a:solidFill>
              <a:latin typeface="+mn-lt"/>
              <a:ea typeface="+mn-ea"/>
              <a:cs typeface="+mn-cs"/>
            </a:endParaRPr>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所以，我们需要一种方法来实现我们的需求，有什么方法呢？想必了解的同学已经能猜到：异步绘制</a:t>
            </a:r>
            <a:endParaRPr lang="en-US" altLang="zh-CN" sz="1200" kern="1200" dirty="0" smtClean="0">
              <a:solidFill>
                <a:schemeClr val="tx1"/>
              </a:solidFill>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18</a:t>
            </a:fld>
            <a:endParaRPr kumimoji="1" lang="zh-CN" altLang="en-US"/>
          </a:p>
        </p:txBody>
      </p:sp>
    </p:spTree>
    <p:extLst>
      <p:ext uri="{BB962C8B-B14F-4D97-AF65-F5344CB8AC3E}">
        <p14:creationId xmlns:p14="http://schemas.microsoft.com/office/powerpoint/2010/main" val="211761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异步绘制是一把双刃剑，使用代价也是很大的，要实现异步绘制，必须放弃原有的</a:t>
            </a:r>
            <a:r>
              <a:rPr kumimoji="1" lang="en-US" altLang="zh-CN" dirty="0" smtClean="0"/>
              <a:t>UIKIT</a:t>
            </a:r>
            <a:r>
              <a:rPr kumimoji="1" lang="zh-CN" altLang="en-US" dirty="0" smtClean="0"/>
              <a:t>，几乎所有的控件都要自己重做，真可谓欲练此功，必先自宫</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我这边先说明一下，使用异步绘制，是在需要频繁重绘的视图上效果最好（比如我们的绘图应用，或者诸如</a:t>
            </a:r>
            <a:r>
              <a:rPr lang="en-US" altLang="zh-CN" sz="1200" kern="1200" dirty="0" err="1" smtClean="0">
                <a:solidFill>
                  <a:schemeClr val="tx1"/>
                </a:solidFill>
                <a:latin typeface="+mn-lt"/>
                <a:ea typeface="+mn-ea"/>
                <a:cs typeface="+mn-cs"/>
              </a:rPr>
              <a:t>UITableViewCell</a:t>
            </a:r>
            <a:r>
              <a:rPr lang="zh-CN" altLang="en-US" sz="1200" kern="1200" dirty="0" smtClean="0">
                <a:solidFill>
                  <a:schemeClr val="tx1"/>
                </a:solidFill>
                <a:latin typeface="+mn-lt"/>
                <a:ea typeface="+mn-ea"/>
                <a:cs typeface="+mn-cs"/>
              </a:rPr>
              <a:t>之类的），对那些只绘制一次或很少重绘的图层内容来说没什么太大的帮助。</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19</a:t>
            </a:fld>
            <a:endParaRPr kumimoji="1" lang="zh-CN" altLang="en-US"/>
          </a:p>
        </p:txBody>
      </p:sp>
    </p:spTree>
    <p:extLst>
      <p:ext uri="{BB962C8B-B14F-4D97-AF65-F5344CB8AC3E}">
        <p14:creationId xmlns:p14="http://schemas.microsoft.com/office/powerpoint/2010/main" val="272347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Ok</a:t>
            </a:r>
            <a:r>
              <a:rPr lang="zh-CN" altLang="en-US" sz="1200" b="0" i="0" kern="1200" dirty="0" smtClean="0">
                <a:solidFill>
                  <a:schemeClr val="tx1"/>
                </a:solidFill>
                <a:effectLst/>
                <a:latin typeface="+mn-lt"/>
                <a:ea typeface="+mn-ea"/>
                <a:cs typeface="+mn-cs"/>
              </a:rPr>
              <a:t>，废话不多说，我们开始吧，实现异步绘制需要四个步骤</a:t>
            </a:r>
            <a:endParaRPr lang="en-US" altLang="zh-CN" sz="1200" b="0" i="0" kern="1200" dirty="0" smtClean="0">
              <a:solidFill>
                <a:schemeClr val="tx1"/>
              </a:solidFill>
              <a:effectLst/>
              <a:latin typeface="+mn-lt"/>
              <a:ea typeface="+mn-ea"/>
              <a:cs typeface="+mn-cs"/>
            </a:endParaRPr>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一个简单的异步绘制大致如图，虽然简单，但原理没区别</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20</a:t>
            </a:fld>
            <a:endParaRPr kumimoji="1" lang="zh-CN" altLang="en-US"/>
          </a:p>
        </p:txBody>
      </p:sp>
    </p:spTree>
    <p:extLst>
      <p:ext uri="{BB962C8B-B14F-4D97-AF65-F5344CB8AC3E}">
        <p14:creationId xmlns:p14="http://schemas.microsoft.com/office/powerpoint/2010/main" val="114894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smtClean="0"/>
              <a:t>11</a:t>
            </a:r>
            <a:r>
              <a:rPr kumimoji="1" lang="zh-CN" altLang="en-US" dirty="0" smtClean="0"/>
              <a:t>月份，沪江开心词场发布</a:t>
            </a:r>
            <a:r>
              <a:rPr kumimoji="1" lang="en-US" altLang="zh-CN" dirty="0" smtClean="0"/>
              <a:t>6.0.0</a:t>
            </a:r>
            <a:r>
              <a:rPr kumimoji="1" lang="zh-CN" altLang="en-US" dirty="0" smtClean="0"/>
              <a:t>版本，其中有一块复杂的页面</a:t>
            </a:r>
            <a:r>
              <a:rPr kumimoji="1" lang="en-US" altLang="zh-CN" dirty="0" smtClean="0"/>
              <a:t>(</a:t>
            </a:r>
            <a:r>
              <a:rPr kumimoji="1" lang="zh-CN" altLang="en-US" dirty="0" smtClean="0"/>
              <a:t>放视频</a:t>
            </a:r>
            <a:r>
              <a:rPr kumimoji="1" lang="en-US" altLang="zh-CN" dirty="0" smtClean="0"/>
              <a:t>)</a:t>
            </a:r>
            <a:r>
              <a:rPr kumimoji="1" lang="zh-CN" altLang="en-US" dirty="0" smtClean="0"/>
              <a:t>，</a:t>
            </a:r>
            <a:endParaRPr kumimoji="1" lang="en-US" altLang="zh-CN" dirty="0" smtClean="0"/>
          </a:p>
          <a:p>
            <a:r>
              <a:rPr kumimoji="1" lang="zh-CN" altLang="en-US" dirty="0" smtClean="0"/>
              <a:t>大家可以看到这个页面包含很多文本，按钮，图片等空间，还要支持上下和左右的滑动，带有特效动画</a:t>
            </a:r>
            <a:endParaRPr kumimoji="1" lang="en-US" altLang="zh-CN" dirty="0" smtClean="0"/>
          </a:p>
          <a:p>
            <a:r>
              <a:rPr kumimoji="1" lang="zh-CN" altLang="en-US" dirty="0" smtClean="0"/>
              <a:t>发布以后，线上有部分用户反馈在老设备上卡顿等性能问题，</a:t>
            </a:r>
            <a:endParaRPr kumimoji="1" lang="en-US" altLang="zh-CN" dirty="0" smtClean="0"/>
          </a:p>
          <a:p>
            <a:r>
              <a:rPr kumimoji="1" lang="zh-CN" altLang="en-US" dirty="0" smtClean="0"/>
              <a:t>使用</a:t>
            </a:r>
            <a:r>
              <a:rPr kumimoji="1" lang="en-US" altLang="zh-CN" dirty="0" smtClean="0"/>
              <a:t>Core</a:t>
            </a:r>
            <a:r>
              <a:rPr kumimoji="1" lang="zh-CN" altLang="en-US" dirty="0" smtClean="0"/>
              <a:t> </a:t>
            </a:r>
            <a:r>
              <a:rPr kumimoji="1" lang="en-US" altLang="zh-CN" dirty="0" smtClean="0"/>
              <a:t>Animation</a:t>
            </a:r>
            <a:r>
              <a:rPr kumimoji="1" lang="zh-CN" altLang="en-US" dirty="0" smtClean="0"/>
              <a:t>工具查看，发现帧率只能维持</a:t>
            </a:r>
            <a:r>
              <a:rPr kumimoji="1" lang="en-US" altLang="zh-CN" dirty="0" smtClean="0"/>
              <a:t>30-40</a:t>
            </a:r>
            <a:r>
              <a:rPr kumimoji="1" lang="zh-CN" altLang="en-US" dirty="0" smtClean="0"/>
              <a:t>左右</a:t>
            </a:r>
            <a:r>
              <a:rPr kumimoji="1" lang="en-US" altLang="zh-CN" dirty="0" smtClean="0"/>
              <a:t>fps</a:t>
            </a:r>
            <a:r>
              <a:rPr kumimoji="1" lang="zh-CN" altLang="en-US" dirty="0" smtClean="0"/>
              <a:t>，离理想的满帧</a:t>
            </a:r>
            <a:r>
              <a:rPr kumimoji="1" lang="en-US" altLang="zh-CN" dirty="0" smtClean="0"/>
              <a:t>60fps</a:t>
            </a:r>
            <a:r>
              <a:rPr kumimoji="1" lang="zh-CN" altLang="en-US" dirty="0" smtClean="0"/>
              <a:t>有很大的差距，</a:t>
            </a:r>
            <a:r>
              <a:rPr lang="zh-CN" altLang="zh-CN" sz="1200" kern="1200" dirty="0" smtClean="0">
                <a:solidFill>
                  <a:schemeClr val="tx1"/>
                </a:solidFill>
                <a:effectLst/>
                <a:latin typeface="+mn-lt"/>
                <a:ea typeface="+mn-ea"/>
                <a:cs typeface="+mn-cs"/>
              </a:rPr>
              <a:t>性能优化迫在眉睫</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接下来的</a:t>
            </a:r>
            <a:r>
              <a:rPr lang="zh-CN" altLang="en-US" sz="1200" kern="1200" dirty="0" smtClean="0">
                <a:solidFill>
                  <a:schemeClr val="tx1"/>
                </a:solidFill>
                <a:effectLst/>
                <a:latin typeface="+mn-lt"/>
                <a:ea typeface="+mn-ea"/>
                <a:cs typeface="+mn-cs"/>
              </a:rPr>
              <a:t>几</a:t>
            </a:r>
            <a:r>
              <a:rPr lang="zh-CN" altLang="zh-CN" sz="1200" kern="1200" dirty="0" smtClean="0">
                <a:solidFill>
                  <a:schemeClr val="tx1"/>
                </a:solidFill>
                <a:effectLst/>
                <a:latin typeface="+mn-lt"/>
                <a:ea typeface="+mn-ea"/>
                <a:cs typeface="+mn-cs"/>
              </a:rPr>
              <a:t>周，我们团队把大部分精力就放在性能优化上</a:t>
            </a:r>
            <a:r>
              <a:rPr lang="zh-CN" altLang="en-US" sz="1200" kern="1200" dirty="0" smtClean="0">
                <a:solidFill>
                  <a:schemeClr val="tx1"/>
                </a:solidFill>
                <a:effectLst/>
                <a:latin typeface="+mn-lt"/>
                <a:ea typeface="+mn-ea"/>
                <a:cs typeface="+mn-cs"/>
              </a:rPr>
              <a:t>，经过一段时间的优化，总结了三个方面的优化技巧</a:t>
            </a:r>
            <a:endParaRPr lang="zh-CN" altLang="zh-CN" sz="1200" kern="1200" dirty="0" smtClean="0">
              <a:solidFill>
                <a:schemeClr val="tx1"/>
              </a:solidFill>
              <a:effectLst/>
              <a:latin typeface="+mn-lt"/>
              <a:ea typeface="+mn-ea"/>
              <a:cs typeface="+mn-cs"/>
            </a:endParaRPr>
          </a:p>
          <a:p>
            <a:r>
              <a:rPr kumimoji="1" lang="zh-CN" altLang="en-US" dirty="0" smtClean="0"/>
              <a:t>，分享给大家</a:t>
            </a:r>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2</a:t>
            </a:fld>
            <a:endParaRPr kumimoji="1" lang="zh-CN" altLang="en-US"/>
          </a:p>
        </p:txBody>
      </p:sp>
    </p:spTree>
    <p:extLst>
      <p:ext uri="{BB962C8B-B14F-4D97-AF65-F5344CB8AC3E}">
        <p14:creationId xmlns:p14="http://schemas.microsoft.com/office/powerpoint/2010/main" val="1114312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最简单的重绘可能就是在</a:t>
            </a:r>
            <a:r>
              <a:rPr kumimoji="1" lang="en-US" altLang="zh-CN" dirty="0" err="1" smtClean="0"/>
              <a:t>UIView</a:t>
            </a:r>
            <a:r>
              <a:rPr kumimoji="1" lang="zh-CN" altLang="en-US" dirty="0" smtClean="0"/>
              <a:t>里面重写</a:t>
            </a:r>
            <a:r>
              <a:rPr lang="en-US" altLang="zh-CN" dirty="0" err="1" smtClean="0"/>
              <a:t>drawRect</a:t>
            </a:r>
            <a:r>
              <a:rPr lang="zh-CN" altLang="en-US" dirty="0" smtClean="0"/>
              <a:t>方法，但是，我不推荐大家这么做</a:t>
            </a:r>
            <a:endParaRPr lang="en-US" altLang="zh-CN" dirty="0" smtClean="0"/>
          </a:p>
          <a:p>
            <a:r>
              <a:rPr kumimoji="1" lang="zh-CN" altLang="en-US" dirty="0" smtClean="0"/>
              <a:t>原因，我们先看官方对它的描述</a:t>
            </a:r>
            <a:endParaRPr kumimoji="1" lang="en-US" altLang="zh-CN" dirty="0" smtClean="0"/>
          </a:p>
          <a:p>
            <a:r>
              <a:rPr kumimoji="1" lang="zh-CN" altLang="en-US" dirty="0" smtClean="0"/>
              <a:t>大概意思就是只有在需要自定义绘制的时候，才使用，不需要的时候，甚至都不推荐留空</a:t>
            </a:r>
            <a:endParaRPr kumimoji="1" lang="en-US" altLang="zh-CN" dirty="0" smtClean="0"/>
          </a:p>
          <a:p>
            <a:r>
              <a:rPr kumimoji="1" lang="zh-CN" altLang="en-US" dirty="0" smtClean="0"/>
              <a:t>这个方法会带来多余的性能消耗，包括之前的圆角绘制，也不推荐再次方法里面实现，这样即便</a:t>
            </a:r>
            <a:r>
              <a:rPr kumimoji="1" lang="en-US" altLang="zh-CN" dirty="0" smtClean="0"/>
              <a:t>GPU</a:t>
            </a:r>
            <a:r>
              <a:rPr kumimoji="1" lang="zh-CN" altLang="en-US" dirty="0" smtClean="0"/>
              <a:t>负担减轻了，但</a:t>
            </a:r>
            <a:r>
              <a:rPr kumimoji="1" lang="en-US" altLang="zh-CN" dirty="0" smtClean="0"/>
              <a:t>CPU</a:t>
            </a:r>
            <a:r>
              <a:rPr kumimoji="1" lang="zh-CN" altLang="en-US" dirty="0" smtClean="0"/>
              <a:t>加重了，总耗时几乎没有减少</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所以说，我们实现控件的绘制，要注重两点，一轻量而线程安全，所以我们这边使用了，基于</a:t>
            </a:r>
            <a:r>
              <a:rPr kumimoji="1" lang="en-US" altLang="zh-CN" dirty="0" err="1" smtClean="0"/>
              <a:t>CALayer</a:t>
            </a:r>
            <a:r>
              <a:rPr kumimoji="1" lang="zh-CN" altLang="en-US" dirty="0" smtClean="0"/>
              <a:t>层和</a:t>
            </a:r>
            <a:r>
              <a:rPr kumimoji="1" lang="en-US" altLang="zh-CN" dirty="0" smtClean="0"/>
              <a:t>cg</a:t>
            </a:r>
            <a:r>
              <a:rPr kumimoji="1" lang="zh-CN" altLang="en-US" dirty="0" smtClean="0"/>
              <a:t>框架来实现绘制</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21</a:t>
            </a:fld>
            <a:endParaRPr kumimoji="1" lang="zh-CN" altLang="en-US"/>
          </a:p>
        </p:txBody>
      </p:sp>
    </p:spTree>
    <p:extLst>
      <p:ext uri="{BB962C8B-B14F-4D97-AF65-F5344CB8AC3E}">
        <p14:creationId xmlns:p14="http://schemas.microsoft.com/office/powerpoint/2010/main" val="2021101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先给大家看一下</a:t>
            </a:r>
            <a:r>
              <a:rPr lang="en-US" altLang="zh-CN" sz="1200" b="0" i="0" kern="1200" dirty="0" smtClean="0">
                <a:solidFill>
                  <a:schemeClr val="tx1"/>
                </a:solidFill>
                <a:effectLst/>
                <a:latin typeface="+mn-lt"/>
                <a:ea typeface="+mn-ea"/>
                <a:cs typeface="+mn-cs"/>
              </a:rPr>
              <a:t>UIKIT</a:t>
            </a:r>
            <a:r>
              <a:rPr lang="zh-CN" altLang="en-US" sz="1200" b="0" i="0" kern="1200" dirty="0" smtClean="0">
                <a:solidFill>
                  <a:schemeClr val="tx1"/>
                </a:solidFill>
                <a:effectLst/>
                <a:latin typeface="+mn-lt"/>
                <a:ea typeface="+mn-ea"/>
                <a:cs typeface="+mn-cs"/>
              </a:rPr>
              <a:t>的框架结构图，</a:t>
            </a:r>
            <a:r>
              <a:rPr lang="en-US" altLang="zh-CN" sz="1200" b="0" i="0" kern="1200" dirty="0" smtClean="0">
                <a:solidFill>
                  <a:schemeClr val="tx1"/>
                </a:solidFill>
                <a:effectLst/>
                <a:latin typeface="+mn-lt"/>
                <a:ea typeface="+mn-ea"/>
                <a:cs typeface="+mn-cs"/>
              </a:rPr>
              <a:t>iOS</a:t>
            </a:r>
            <a:r>
              <a:rPr lang="zh-CN" altLang="en-US" sz="1200" b="0" i="0" kern="1200" dirty="0" smtClean="0">
                <a:solidFill>
                  <a:schemeClr val="tx1"/>
                </a:solidFill>
                <a:effectLst/>
                <a:latin typeface="+mn-lt"/>
                <a:ea typeface="+mn-ea"/>
                <a:cs typeface="+mn-cs"/>
              </a:rPr>
              <a:t>上绝大多数图形界面都由</a:t>
            </a:r>
            <a:r>
              <a:rPr lang="en-US" altLang="zh-CN" sz="1200" b="0" i="0" kern="1200" dirty="0" err="1" smtClean="0">
                <a:solidFill>
                  <a:schemeClr val="tx1"/>
                </a:solidFill>
                <a:effectLst/>
                <a:latin typeface="+mn-lt"/>
                <a:ea typeface="+mn-ea"/>
                <a:cs typeface="+mn-cs"/>
              </a:rPr>
              <a:t>UIKit</a:t>
            </a:r>
            <a:r>
              <a:rPr lang="zh-CN" altLang="en-US" sz="1200" b="0" i="0" kern="1200" dirty="0" smtClean="0">
                <a:solidFill>
                  <a:schemeClr val="tx1"/>
                </a:solidFill>
                <a:effectLst/>
                <a:latin typeface="+mn-lt"/>
                <a:ea typeface="+mn-ea"/>
                <a:cs typeface="+mn-cs"/>
              </a:rPr>
              <a:t>完成。但是</a:t>
            </a:r>
            <a:r>
              <a:rPr lang="en-US" altLang="zh-CN" sz="1200" b="0" i="0" kern="1200" dirty="0" err="1" smtClean="0">
                <a:solidFill>
                  <a:schemeClr val="tx1"/>
                </a:solidFill>
                <a:effectLst/>
                <a:latin typeface="+mn-lt"/>
                <a:ea typeface="+mn-ea"/>
                <a:cs typeface="+mn-cs"/>
              </a:rPr>
              <a:t>UIKit</a:t>
            </a:r>
            <a:r>
              <a:rPr lang="zh-CN" altLang="en-US" sz="1200" b="0" i="0" kern="1200" dirty="0" smtClean="0">
                <a:solidFill>
                  <a:schemeClr val="tx1"/>
                </a:solidFill>
                <a:effectLst/>
                <a:latin typeface="+mn-lt"/>
                <a:ea typeface="+mn-ea"/>
                <a:cs typeface="+mn-cs"/>
              </a:rPr>
              <a:t>依赖于</a:t>
            </a:r>
            <a:r>
              <a:rPr lang="en-US" altLang="zh-CN" sz="1200" b="0" i="0" kern="1200" dirty="0" smtClean="0">
                <a:solidFill>
                  <a:schemeClr val="tx1"/>
                </a:solidFill>
                <a:effectLst/>
                <a:latin typeface="+mn-lt"/>
                <a:ea typeface="+mn-ea"/>
                <a:cs typeface="+mn-cs"/>
              </a:rPr>
              <a:t>Core Graphics</a:t>
            </a:r>
            <a:r>
              <a:rPr lang="zh-CN" altLang="en-US" sz="1200" b="0" i="0" kern="1200" dirty="0" smtClean="0">
                <a:solidFill>
                  <a:schemeClr val="tx1"/>
                </a:solidFill>
                <a:effectLst/>
                <a:latin typeface="+mn-lt"/>
                <a:ea typeface="+mn-ea"/>
                <a:cs typeface="+mn-cs"/>
              </a:rPr>
              <a:t>框架，也是基于</a:t>
            </a:r>
            <a:r>
              <a:rPr lang="en-US" altLang="zh-CN" sz="1200" b="0" i="0" kern="1200" dirty="0" smtClean="0">
                <a:solidFill>
                  <a:schemeClr val="tx1"/>
                </a:solidFill>
                <a:effectLst/>
                <a:latin typeface="+mn-lt"/>
                <a:ea typeface="+mn-ea"/>
                <a:cs typeface="+mn-cs"/>
              </a:rPr>
              <a:t>Core Graphics</a:t>
            </a:r>
            <a:r>
              <a:rPr lang="zh-CN" altLang="en-US" sz="1200" b="0" i="0" kern="1200" dirty="0" smtClean="0">
                <a:solidFill>
                  <a:schemeClr val="tx1"/>
                </a:solidFill>
                <a:effectLst/>
                <a:latin typeface="+mn-lt"/>
                <a:ea typeface="+mn-ea"/>
                <a:cs typeface="+mn-cs"/>
              </a:rPr>
              <a:t>框架实现的，我这边简称为</a:t>
            </a:r>
            <a:r>
              <a:rPr lang="en-US" altLang="zh-CN" sz="1200" b="0" i="0" kern="1200" dirty="0" smtClean="0">
                <a:solidFill>
                  <a:schemeClr val="tx1"/>
                </a:solidFill>
                <a:effectLst/>
                <a:latin typeface="+mn-lt"/>
                <a:ea typeface="+mn-ea"/>
                <a:cs typeface="+mn-cs"/>
              </a:rPr>
              <a:t>cg</a:t>
            </a:r>
            <a:r>
              <a:rPr lang="zh-CN" altLang="en-US" sz="1200" b="0" i="0" kern="1200" dirty="0" smtClean="0">
                <a:solidFill>
                  <a:schemeClr val="tx1"/>
                </a:solidFill>
                <a:effectLst/>
                <a:latin typeface="+mn-lt"/>
                <a:ea typeface="+mn-ea"/>
                <a:cs typeface="+mn-cs"/>
              </a:rPr>
              <a:t>，对</a:t>
            </a:r>
            <a:r>
              <a:rPr lang="en-US" altLang="zh-CN" sz="1200" b="0" i="0" kern="1200" dirty="0" smtClean="0">
                <a:solidFill>
                  <a:schemeClr val="tx1"/>
                </a:solidFill>
                <a:effectLst/>
                <a:latin typeface="+mn-lt"/>
                <a:ea typeface="+mn-ea"/>
                <a:cs typeface="+mn-cs"/>
              </a:rPr>
              <a:t>cg</a:t>
            </a:r>
            <a:r>
              <a:rPr lang="zh-CN" altLang="en-US" sz="1200" b="0" i="0" kern="1200" dirty="0" smtClean="0">
                <a:solidFill>
                  <a:schemeClr val="tx1"/>
                </a:solidFill>
                <a:effectLst/>
                <a:latin typeface="+mn-lt"/>
                <a:ea typeface="+mn-ea"/>
                <a:cs typeface="+mn-cs"/>
              </a:rPr>
              <a:t>的理解，我概括为三点</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1.Core Graphics</a:t>
            </a:r>
            <a:r>
              <a:rPr lang="zh-CN" altLang="en-US" sz="1200" b="0" i="0" kern="1200" dirty="0" smtClean="0">
                <a:solidFill>
                  <a:schemeClr val="tx1"/>
                </a:solidFill>
                <a:effectLst/>
                <a:latin typeface="+mn-lt"/>
                <a:ea typeface="+mn-ea"/>
                <a:cs typeface="+mn-cs"/>
              </a:rPr>
              <a:t>其实是一套基于</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框架。</a:t>
            </a:r>
            <a:r>
              <a:rPr lang="en-US" altLang="zh-CN" sz="1200" b="0" i="0" kern="1200" dirty="0" smtClean="0">
                <a:solidFill>
                  <a:schemeClr val="tx1"/>
                </a:solidFill>
                <a:effectLst/>
                <a:latin typeface="+mn-lt"/>
                <a:ea typeface="+mn-ea"/>
                <a:cs typeface="+mn-cs"/>
              </a:rPr>
              <a:t>Core Graphics</a:t>
            </a:r>
            <a:r>
              <a:rPr lang="zh-CN" altLang="en-US" sz="1200" b="0" i="0" kern="1200" dirty="0" smtClean="0">
                <a:solidFill>
                  <a:schemeClr val="tx1"/>
                </a:solidFill>
                <a:effectLst/>
                <a:latin typeface="+mn-lt"/>
                <a:ea typeface="+mn-ea"/>
                <a:cs typeface="+mn-cs"/>
              </a:rPr>
              <a:t>不是面向对象的。</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2.</a:t>
            </a:r>
            <a:r>
              <a:rPr lang="en-US" altLang="zh-CN" sz="1200" b="0" i="0" kern="1200" dirty="0" smtClean="0">
                <a:solidFill>
                  <a:schemeClr val="tx1"/>
                </a:solidFill>
                <a:effectLst/>
                <a:latin typeface="+mn-lt"/>
                <a:ea typeface="+mn-ea"/>
                <a:cs typeface="+mn-cs"/>
              </a:rPr>
              <a:t>Core Graphics</a:t>
            </a:r>
            <a:r>
              <a:rPr lang="zh-CN" altLang="en-US" sz="1200" b="0" i="0" kern="1200" dirty="0" smtClean="0">
                <a:solidFill>
                  <a:schemeClr val="tx1"/>
                </a:solidFill>
                <a:effectLst/>
                <a:latin typeface="+mn-lt"/>
                <a:ea typeface="+mn-ea"/>
                <a:cs typeface="+mn-cs"/>
              </a:rPr>
              <a:t>需要一个图形上下文（</a:t>
            </a:r>
            <a:r>
              <a:rPr lang="en-US" altLang="zh-CN" sz="1200" b="0" i="0" kern="1200" dirty="0" smtClean="0">
                <a:solidFill>
                  <a:schemeClr val="tx1"/>
                </a:solidFill>
                <a:effectLst/>
                <a:latin typeface="+mn-lt"/>
                <a:ea typeface="+mn-ea"/>
                <a:cs typeface="+mn-cs"/>
              </a:rPr>
              <a:t>Context</a:t>
            </a:r>
            <a:r>
              <a:rPr lang="zh-CN" altLang="en-US" sz="1200" b="0" i="0" kern="1200" dirty="0" smtClean="0">
                <a:solidFill>
                  <a:schemeClr val="tx1"/>
                </a:solidFill>
                <a:effectLst/>
                <a:latin typeface="+mn-lt"/>
                <a:ea typeface="+mn-ea"/>
                <a:cs typeface="+mn-cs"/>
              </a:rPr>
              <a:t>）。所谓的图形上下文（</a:t>
            </a:r>
            <a:r>
              <a:rPr lang="en-US" altLang="zh-CN" sz="1200" b="0" i="0" kern="1200" dirty="0" smtClean="0">
                <a:solidFill>
                  <a:schemeClr val="tx1"/>
                </a:solidFill>
                <a:effectLst/>
                <a:latin typeface="+mn-lt"/>
                <a:ea typeface="+mn-ea"/>
                <a:cs typeface="+mn-cs"/>
              </a:rPr>
              <a:t>Context</a:t>
            </a:r>
            <a:r>
              <a:rPr lang="zh-CN" altLang="en-US" sz="1200" b="0" i="0" kern="1200" dirty="0" smtClean="0">
                <a:solidFill>
                  <a:schemeClr val="tx1"/>
                </a:solidFill>
                <a:effectLst/>
                <a:latin typeface="+mn-lt"/>
                <a:ea typeface="+mn-ea"/>
                <a:cs typeface="+mn-cs"/>
              </a:rPr>
              <a:t>），说白了就是一张画布。</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3.</a:t>
            </a:r>
            <a:r>
              <a:rPr lang="en-US" altLang="zh-CN" sz="1200" b="0" i="0" kern="1200" dirty="0" smtClean="0">
                <a:solidFill>
                  <a:schemeClr val="tx1"/>
                </a:solidFill>
                <a:effectLst/>
                <a:latin typeface="+mn-lt"/>
                <a:ea typeface="+mn-ea"/>
                <a:cs typeface="+mn-cs"/>
              </a:rPr>
              <a:t>Core Graphics</a:t>
            </a:r>
            <a:r>
              <a:rPr lang="zh-CN" altLang="en-US" sz="1200" b="0" i="0" kern="1200" dirty="0" smtClean="0">
                <a:solidFill>
                  <a:schemeClr val="tx1"/>
                </a:solidFill>
                <a:effectLst/>
                <a:latin typeface="+mn-lt"/>
                <a:ea typeface="+mn-ea"/>
                <a:cs typeface="+mn-cs"/>
              </a:rPr>
              <a:t>的图形上下文（</a:t>
            </a:r>
            <a:r>
              <a:rPr lang="en-US" altLang="zh-CN" sz="1200" b="0" i="0" kern="1200" dirty="0" smtClean="0">
                <a:solidFill>
                  <a:schemeClr val="tx1"/>
                </a:solidFill>
                <a:effectLst/>
                <a:latin typeface="+mn-lt"/>
                <a:ea typeface="+mn-ea"/>
                <a:cs typeface="+mn-cs"/>
              </a:rPr>
              <a:t>Context</a:t>
            </a:r>
            <a:r>
              <a:rPr lang="zh-CN" altLang="en-US" sz="1200" b="0" i="0" kern="1200" dirty="0" smtClean="0">
                <a:solidFill>
                  <a:schemeClr val="tx1"/>
                </a:solidFill>
                <a:effectLst/>
                <a:latin typeface="+mn-lt"/>
                <a:ea typeface="+mn-ea"/>
                <a:cs typeface="+mn-cs"/>
              </a:rPr>
              <a:t>）是堆栈式的。只能在栈顶的上下文（画布）上画图。</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在我们页面，用的最多的就是文本控件</a:t>
            </a:r>
            <a:r>
              <a:rPr kumimoji="1" lang="en-US" altLang="zh-CN" dirty="0" err="1" smtClean="0"/>
              <a:t>UILabel</a:t>
            </a:r>
            <a:r>
              <a:rPr kumimoji="1" lang="zh-CN" altLang="en-US" dirty="0" smtClean="0"/>
              <a:t>了，所以，我们这边拿文本控件的重绘作为例子</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22</a:t>
            </a:fld>
            <a:endParaRPr kumimoji="1" lang="zh-CN" altLang="en-US"/>
          </a:p>
        </p:txBody>
      </p:sp>
    </p:spTree>
    <p:extLst>
      <p:ext uri="{BB962C8B-B14F-4D97-AF65-F5344CB8AC3E}">
        <p14:creationId xmlns:p14="http://schemas.microsoft.com/office/powerpoint/2010/main" val="1360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我们首先建立了两个类文件   自定义的</a:t>
            </a:r>
            <a:r>
              <a:rPr kumimoji="1" lang="en-US" altLang="zh-CN" dirty="0" err="1" smtClean="0"/>
              <a:t>CCLabel</a:t>
            </a:r>
            <a:r>
              <a:rPr kumimoji="1" lang="zh-CN" altLang="en-US" dirty="0" smtClean="0"/>
              <a:t> 和</a:t>
            </a:r>
            <a:r>
              <a:rPr kumimoji="1" lang="en-US" altLang="zh-CN" dirty="0" err="1" smtClean="0"/>
              <a:t>CCLabelLayer</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依据场景，</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我们自定义的</a:t>
            </a:r>
            <a:r>
              <a:rPr kumimoji="1" lang="en-US" altLang="zh-CN" dirty="0" smtClean="0"/>
              <a:t>Label</a:t>
            </a:r>
            <a:r>
              <a:rPr kumimoji="1" lang="zh-CN" altLang="en-US" dirty="0" smtClean="0"/>
              <a:t>只需要两个属性，属性文本和圆角，同时在</a:t>
            </a:r>
            <a:r>
              <a:rPr kumimoji="1" lang="en-US" altLang="zh-CN" dirty="0" smtClean="0"/>
              <a:t>m</a:t>
            </a:r>
            <a:r>
              <a:rPr kumimoji="1" lang="zh-CN" altLang="en-US" dirty="0" smtClean="0"/>
              <a:t>文件，需要重写这个类方法，不然系统会默认返回</a:t>
            </a:r>
            <a:r>
              <a:rPr kumimoji="1" lang="en-US" altLang="zh-CN" dirty="0" err="1" smtClean="0"/>
              <a:t>calayer</a:t>
            </a:r>
            <a:r>
              <a:rPr kumimoji="1" lang="zh-CN" altLang="en-US" dirty="0" smtClean="0"/>
              <a:t>作为他的主图层</a:t>
            </a:r>
          </a:p>
          <a:p>
            <a:endParaRPr kumimoji="1" lang="en-US" altLang="zh-CN" dirty="0" smtClean="0"/>
          </a:p>
          <a:p>
            <a:r>
              <a:rPr kumimoji="1" lang="zh-CN" altLang="en-US" dirty="0" smtClean="0"/>
              <a:t>接着，我们就先实现了文本的绘制代码，这边我无法全部贴出来</a:t>
            </a:r>
            <a:endParaRPr kumimoji="1" lang="en-US" altLang="zh-CN" dirty="0" smtClean="0"/>
          </a:p>
          <a:p>
            <a:r>
              <a:rPr kumimoji="1" lang="zh-CN" altLang="en-US" dirty="0" smtClean="0"/>
              <a:t>因为重绘文本控件代码比较多，网上也有许多现成的方案，这边我就不赘述</a:t>
            </a:r>
            <a:endParaRPr kumimoji="1" lang="en-US" altLang="zh-CN" dirty="0" smtClean="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23</a:t>
            </a:fld>
            <a:endParaRPr kumimoji="1" lang="zh-CN" altLang="en-US"/>
          </a:p>
        </p:txBody>
      </p:sp>
    </p:spTree>
    <p:extLst>
      <p:ext uri="{BB962C8B-B14F-4D97-AF65-F5344CB8AC3E}">
        <p14:creationId xmlns:p14="http://schemas.microsoft.com/office/powerpoint/2010/main" val="918161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好，接下来，第二步，实现异步线程</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我们是用</a:t>
            </a:r>
            <a:r>
              <a:rPr lang="en-US" altLang="zh-CN" sz="1200" b="0" i="0" kern="1200" dirty="0" smtClean="0">
                <a:solidFill>
                  <a:schemeClr val="tx1"/>
                </a:solidFill>
                <a:effectLst/>
                <a:latin typeface="+mn-lt"/>
                <a:ea typeface="+mn-ea"/>
                <a:cs typeface="+mn-cs"/>
              </a:rPr>
              <a:t>GCD</a:t>
            </a:r>
            <a:r>
              <a:rPr lang="zh-CN" altLang="en-US" sz="1200" b="0" i="0" kern="1200" dirty="0" smtClean="0">
                <a:solidFill>
                  <a:schemeClr val="tx1"/>
                </a:solidFill>
                <a:effectLst/>
                <a:latin typeface="+mn-lt"/>
                <a:ea typeface="+mn-ea"/>
                <a:cs typeface="+mn-cs"/>
              </a:rPr>
              <a:t>实现的这个需求，</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首先利用</a:t>
            </a:r>
            <a:r>
              <a:rPr lang="en-US" altLang="zh-CN" sz="1200" b="0" i="0" kern="1200" dirty="0" err="1" smtClean="0">
                <a:solidFill>
                  <a:schemeClr val="tx1"/>
                </a:solidFill>
                <a:effectLst/>
                <a:latin typeface="+mn-lt"/>
                <a:ea typeface="+mn-ea"/>
                <a:cs typeface="+mn-cs"/>
              </a:rPr>
              <a:t>dispatch_queue_create</a:t>
            </a:r>
            <a:r>
              <a:rPr lang="zh-CN" altLang="en-US" sz="1200" b="0" i="0" kern="1200" dirty="0" smtClean="0">
                <a:solidFill>
                  <a:schemeClr val="tx1"/>
                </a:solidFill>
                <a:effectLst/>
                <a:latin typeface="+mn-lt"/>
                <a:ea typeface="+mn-ea"/>
                <a:cs typeface="+mn-cs"/>
              </a:rPr>
              <a:t>生成一定数量的子线程存进数组，</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这边的子线程数量我设定为</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，这个可以根据实际情况修改，但不能太大，</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因为使用是</a:t>
            </a:r>
            <a:r>
              <a:rPr lang="en-US" altLang="zh-CN" sz="1200" b="0" i="0" kern="1200" dirty="0" err="1" smtClean="0">
                <a:solidFill>
                  <a:schemeClr val="tx1"/>
                </a:solidFill>
                <a:effectLst/>
                <a:latin typeface="+mn-lt"/>
                <a:ea typeface="+mn-ea"/>
                <a:cs typeface="+mn-cs"/>
              </a:rPr>
              <a:t>dispatch_queue_serial</a:t>
            </a:r>
            <a:r>
              <a:rPr lang="zh-CN" altLang="en-US" sz="1200" b="0" i="0" kern="1200" dirty="0" smtClean="0">
                <a:solidFill>
                  <a:schemeClr val="tx1"/>
                </a:solidFill>
                <a:effectLst/>
                <a:latin typeface="+mn-lt"/>
                <a:ea typeface="+mn-ea"/>
                <a:cs typeface="+mn-cs"/>
              </a:rPr>
              <a:t>方式，其优点是不会造成数据竞争，也避免了脏数据，但他的缺点就是线程数太多会带来性能问题。</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这样在每次调用的时候，返回不同的子线程，实现任务的串行，达到分配最优化</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24</a:t>
            </a:fld>
            <a:endParaRPr kumimoji="1" lang="zh-CN" altLang="en-US"/>
          </a:p>
        </p:txBody>
      </p:sp>
    </p:spTree>
    <p:extLst>
      <p:ext uri="{BB962C8B-B14F-4D97-AF65-F5344CB8AC3E}">
        <p14:creationId xmlns:p14="http://schemas.microsoft.com/office/powerpoint/2010/main" val="193375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第二步讲完，我们继续，第三步：取消绘制，取消绘制是整个异步绘制实现的过程中比较关键的步骤</a:t>
            </a:r>
            <a:endParaRPr kumimoji="1" lang="en-US" altLang="zh-CN" dirty="0" smtClean="0"/>
          </a:p>
          <a:p>
            <a:r>
              <a:rPr kumimoji="1" lang="zh-CN" altLang="en-US" dirty="0" smtClean="0"/>
              <a:t>还是直接贴代码，大家可以边看边听，实现取消绘制，需要解决三个问题</a:t>
            </a:r>
            <a:endParaRPr kumimoji="1" lang="en-US" altLang="zh-CN" dirty="0" smtClean="0"/>
          </a:p>
          <a:p>
            <a:r>
              <a:rPr kumimoji="1" lang="en-US" altLang="zh-CN" dirty="0" smtClean="0"/>
              <a:t>1.</a:t>
            </a:r>
            <a:r>
              <a:rPr kumimoji="1" lang="zh-CN" altLang="en-US" dirty="0" smtClean="0"/>
              <a:t>何时取消，</a:t>
            </a:r>
            <a:r>
              <a:rPr kumimoji="1" lang="en-US" altLang="zh-CN" dirty="0" smtClean="0"/>
              <a:t>2.</a:t>
            </a:r>
            <a:r>
              <a:rPr kumimoji="1" lang="zh-CN" altLang="en-US" dirty="0" smtClean="0"/>
              <a:t>。。。。。。</a:t>
            </a:r>
            <a:endParaRPr kumimoji="1" lang="en-US" altLang="zh-CN" dirty="0" smtClean="0"/>
          </a:p>
          <a:p>
            <a:r>
              <a:rPr kumimoji="1" lang="zh-CN" altLang="en-US" dirty="0" smtClean="0"/>
              <a:t>首先，我们定义了一个</a:t>
            </a:r>
            <a:r>
              <a:rPr kumimoji="1" lang="en-US" altLang="zh-CN" dirty="0" smtClean="0"/>
              <a:t>32</a:t>
            </a:r>
            <a:r>
              <a:rPr kumimoji="1" lang="zh-CN" altLang="en-US" dirty="0" smtClean="0"/>
              <a:t>位的原子性修饰整形属性 </a:t>
            </a:r>
            <a:r>
              <a:rPr kumimoji="1" lang="en-US" altLang="zh-CN" dirty="0" smtClean="0"/>
              <a:t>value</a:t>
            </a:r>
            <a:r>
              <a:rPr kumimoji="1" lang="zh-CN" altLang="en-US" dirty="0" smtClean="0"/>
              <a:t>，然后呢，通过倒数第二个方法，能够实现这个属性值得自增长，</a:t>
            </a:r>
            <a:endParaRPr kumimoji="1" lang="en-US" altLang="zh-CN" dirty="0" smtClean="0"/>
          </a:p>
          <a:p>
            <a:r>
              <a:rPr kumimoji="1" lang="zh-CN" altLang="en-US" dirty="0" smtClean="0"/>
              <a:t>接着大家可以看到</a:t>
            </a:r>
            <a:r>
              <a:rPr kumimoji="1" lang="en-US" altLang="zh-CN" dirty="0" err="1" smtClean="0"/>
              <a:t>dealloc</a:t>
            </a:r>
            <a:r>
              <a:rPr kumimoji="1" lang="zh-CN" altLang="en-US" dirty="0" smtClean="0"/>
              <a:t>和</a:t>
            </a:r>
            <a:r>
              <a:rPr kumimoji="1" lang="en-US" altLang="zh-CN" dirty="0" smtClean="0"/>
              <a:t>prepare4reuse</a:t>
            </a:r>
            <a:r>
              <a:rPr kumimoji="1" lang="zh-CN" altLang="en-US" dirty="0" smtClean="0"/>
              <a:t>这两个方法调用了自增长，他的目的很明显，因为这两个方法触发意味着对应的图层已经不需要继续绘制原有的内容</a:t>
            </a:r>
            <a:endParaRPr kumimoji="1" lang="en-US" altLang="zh-CN" dirty="0" smtClean="0"/>
          </a:p>
          <a:p>
            <a:r>
              <a:rPr kumimoji="1" lang="zh-CN" altLang="en-US" dirty="0" smtClean="0"/>
              <a:t>，好，接下来大家看这个方法，这个方法比较重要，后面会一步步完善，这边先实现了取消的机制，</a:t>
            </a:r>
            <a:r>
              <a:rPr kumimoji="1" lang="en-US" altLang="zh-CN" dirty="0" err="1" smtClean="0"/>
              <a:t>iscanceled</a:t>
            </a:r>
            <a:r>
              <a:rPr kumimoji="1" lang="zh-CN" altLang="en-US" dirty="0" smtClean="0"/>
              <a:t>这个</a:t>
            </a:r>
            <a:r>
              <a:rPr kumimoji="1" lang="en-US" altLang="zh-CN" dirty="0" smtClean="0"/>
              <a:t>block</a:t>
            </a:r>
            <a:r>
              <a:rPr kumimoji="1" lang="zh-CN" altLang="en-US" dirty="0" smtClean="0"/>
              <a:t>方法是通过比较</a:t>
            </a:r>
            <a:r>
              <a:rPr kumimoji="1" lang="en-US" altLang="zh-CN" dirty="0" smtClean="0"/>
              <a:t>value</a:t>
            </a:r>
            <a:r>
              <a:rPr kumimoji="1" lang="zh-CN" altLang="en-US" dirty="0" smtClean="0"/>
              <a:t>值得变化来确定绘制是否需要取消</a:t>
            </a:r>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25</a:t>
            </a:fld>
            <a:endParaRPr kumimoji="1" lang="zh-CN" altLang="en-US"/>
          </a:p>
        </p:txBody>
      </p:sp>
    </p:spTree>
    <p:extLst>
      <p:ext uri="{BB962C8B-B14F-4D97-AF65-F5344CB8AC3E}">
        <p14:creationId xmlns:p14="http://schemas.microsoft.com/office/powerpoint/2010/main" val="533132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好，我们继续看一下</a:t>
            </a:r>
            <a:r>
              <a:rPr kumimoji="1" lang="en-US" altLang="zh-CN" dirty="0" err="1" smtClean="0"/>
              <a:t>UIView</a:t>
            </a:r>
            <a:r>
              <a:rPr kumimoji="1" lang="zh-CN" altLang="en-US" dirty="0" smtClean="0"/>
              <a:t>是如何显示其内容的，从这张图来看</a:t>
            </a:r>
            <a:r>
              <a:rPr lang="en-US" altLang="zh-CN" sz="1200" kern="1200" dirty="0" err="1" smtClean="0">
                <a:solidFill>
                  <a:schemeClr val="tx1"/>
                </a:solidFill>
                <a:latin typeface="+mn-lt"/>
                <a:ea typeface="+mn-ea"/>
                <a:cs typeface="+mn-cs"/>
              </a:rPr>
              <a:t>UIView</a:t>
            </a:r>
            <a:r>
              <a:rPr lang="zh-CN" altLang="en-US" sz="1200" kern="1200" dirty="0" smtClean="0">
                <a:solidFill>
                  <a:schemeClr val="tx1"/>
                </a:solidFill>
                <a:latin typeface="+mn-lt"/>
                <a:ea typeface="+mn-ea"/>
                <a:cs typeface="+mn-cs"/>
              </a:rPr>
              <a:t>的真正展现内容在于其</a:t>
            </a:r>
            <a:r>
              <a:rPr lang="en-US" altLang="zh-CN" sz="1200" kern="1200" dirty="0" err="1" smtClean="0">
                <a:solidFill>
                  <a:schemeClr val="tx1"/>
                </a:solidFill>
                <a:latin typeface="+mn-lt"/>
                <a:ea typeface="+mn-ea"/>
                <a:cs typeface="+mn-cs"/>
              </a:rPr>
              <a:t>CALayer</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contents</a:t>
            </a:r>
            <a:r>
              <a:rPr lang="zh-CN" altLang="en-US" sz="1200" kern="1200" dirty="0" smtClean="0">
                <a:solidFill>
                  <a:schemeClr val="tx1"/>
                </a:solidFill>
                <a:latin typeface="+mn-lt"/>
                <a:ea typeface="+mn-ea"/>
                <a:cs typeface="+mn-cs"/>
              </a:rPr>
              <a:t>属性，而</a:t>
            </a:r>
            <a:r>
              <a:rPr lang="en-US" altLang="zh-CN" sz="1200" kern="1200" dirty="0" smtClean="0">
                <a:solidFill>
                  <a:schemeClr val="tx1"/>
                </a:solidFill>
                <a:latin typeface="+mn-lt"/>
                <a:ea typeface="+mn-ea"/>
                <a:cs typeface="+mn-cs"/>
              </a:rPr>
              <a:t>contents</a:t>
            </a:r>
            <a:r>
              <a:rPr lang="zh-CN" altLang="en-US" sz="1200" kern="1200" dirty="0" smtClean="0">
                <a:solidFill>
                  <a:schemeClr val="tx1"/>
                </a:solidFill>
                <a:latin typeface="+mn-lt"/>
                <a:ea typeface="+mn-ea"/>
                <a:cs typeface="+mn-cs"/>
              </a:rPr>
              <a:t>属性对应一个寄宿图，我们可以将其理解成一个内存位图。</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默认情况下</a:t>
            </a:r>
            <a:r>
              <a:rPr lang="en-US" altLang="zh-CN" sz="1200" kern="1200" dirty="0" err="1" smtClean="0">
                <a:solidFill>
                  <a:schemeClr val="tx1"/>
                </a:solidFill>
                <a:latin typeface="+mn-lt"/>
                <a:ea typeface="+mn-ea"/>
                <a:cs typeface="+mn-cs"/>
              </a:rPr>
              <a:t>UIView</a:t>
            </a:r>
            <a:r>
              <a:rPr lang="zh-CN" altLang="en-US" sz="1200" kern="1200" dirty="0" smtClean="0">
                <a:solidFill>
                  <a:schemeClr val="tx1"/>
                </a:solidFill>
                <a:latin typeface="+mn-lt"/>
                <a:ea typeface="+mn-ea"/>
                <a:cs typeface="+mn-cs"/>
              </a:rPr>
              <a:t>一旦需要展现，其会自动创建一个寄宿图，但我们也可以在</a:t>
            </a:r>
            <a:r>
              <a:rPr lang="en-US" altLang="zh-CN" sz="1200" kern="1200" dirty="0" err="1" smtClean="0">
                <a:solidFill>
                  <a:schemeClr val="tx1"/>
                </a:solidFill>
                <a:latin typeface="+mn-lt"/>
                <a:ea typeface="+mn-ea"/>
                <a:cs typeface="+mn-cs"/>
              </a:rPr>
              <a:t>CALayer</a:t>
            </a:r>
            <a:r>
              <a:rPr lang="zh-CN" altLang="en-US" sz="1200" kern="1200" dirty="0" smtClean="0">
                <a:solidFill>
                  <a:schemeClr val="tx1"/>
                </a:solidFill>
                <a:latin typeface="+mn-lt"/>
                <a:ea typeface="+mn-ea"/>
                <a:cs typeface="+mn-cs"/>
              </a:rPr>
              <a:t>内部来定制这个寄宿图。</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寄宿图的更新会触发</a:t>
            </a:r>
            <a:r>
              <a:rPr lang="en-US" altLang="zh-CN" sz="1200" kern="1200" dirty="0" smtClean="0">
                <a:solidFill>
                  <a:schemeClr val="tx1"/>
                </a:solidFill>
                <a:latin typeface="+mn-lt"/>
                <a:ea typeface="+mn-ea"/>
                <a:cs typeface="+mn-cs"/>
              </a:rPr>
              <a:t>display</a:t>
            </a:r>
            <a:r>
              <a:rPr lang="zh-CN" altLang="en-US" sz="1200" kern="1200" dirty="0" smtClean="0">
                <a:solidFill>
                  <a:schemeClr val="tx1"/>
                </a:solidFill>
                <a:latin typeface="+mn-lt"/>
                <a:ea typeface="+mn-ea"/>
                <a:cs typeface="+mn-cs"/>
              </a:rPr>
              <a:t>方法，</a:t>
            </a:r>
            <a:endParaRPr lang="en-US" altLang="zh-CN" sz="1200" kern="1200" dirty="0" smtClean="0">
              <a:solidFill>
                <a:schemeClr val="tx1"/>
              </a:solidFill>
              <a:latin typeface="+mn-lt"/>
              <a:ea typeface="+mn-ea"/>
              <a:cs typeface="+mn-cs"/>
            </a:endParaRPr>
          </a:p>
          <a:p>
            <a:r>
              <a:rPr kumimoji="1" lang="zh-CN" altLang="en-US" sz="1200" kern="1200" dirty="0" smtClean="0">
                <a:solidFill>
                  <a:schemeClr val="tx1"/>
                </a:solidFill>
                <a:latin typeface="+mn-lt"/>
                <a:ea typeface="+mn-ea"/>
                <a:cs typeface="+mn-cs"/>
              </a:rPr>
              <a:t>所以我们可以重写</a:t>
            </a:r>
            <a:r>
              <a:rPr kumimoji="1" lang="en-US" altLang="zh-CN" sz="1200" kern="1200" dirty="0" smtClean="0">
                <a:solidFill>
                  <a:schemeClr val="tx1"/>
                </a:solidFill>
                <a:latin typeface="+mn-lt"/>
                <a:ea typeface="+mn-ea"/>
                <a:cs typeface="+mn-cs"/>
              </a:rPr>
              <a:t>display</a:t>
            </a:r>
            <a:r>
              <a:rPr kumimoji="1" lang="zh-CN" altLang="en-US" sz="1200" kern="1200" dirty="0" smtClean="0">
                <a:solidFill>
                  <a:schemeClr val="tx1"/>
                </a:solidFill>
                <a:latin typeface="+mn-lt"/>
                <a:ea typeface="+mn-ea"/>
                <a:cs typeface="+mn-cs"/>
              </a:rPr>
              <a:t>来实现我们的异步绘制，这也是异步绘制之所以能实现的基础理论</a:t>
            </a:r>
            <a:endParaRPr kumimoji="1" lang="en-US" altLang="zh-CN" sz="1200" kern="1200" dirty="0" smtClean="0">
              <a:solidFill>
                <a:schemeClr val="tx1"/>
              </a:solidFill>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26</a:t>
            </a:fld>
            <a:endParaRPr kumimoji="1" lang="zh-CN" altLang="en-US"/>
          </a:p>
        </p:txBody>
      </p:sp>
    </p:spTree>
    <p:extLst>
      <p:ext uri="{BB962C8B-B14F-4D97-AF65-F5344CB8AC3E}">
        <p14:creationId xmlns:p14="http://schemas.microsoft.com/office/powerpoint/2010/main" val="606940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好，通过之前的实现，已经完成了一些</a:t>
            </a:r>
            <a:r>
              <a:rPr kumimoji="1" lang="en-US" altLang="zh-CN" dirty="0" smtClean="0"/>
              <a:t>layer</a:t>
            </a:r>
            <a:r>
              <a:rPr kumimoji="1" lang="zh-CN" altLang="en-US" dirty="0" smtClean="0"/>
              <a:t>层的内容，这时候，我们需要一个机制，能够让上层</a:t>
            </a:r>
            <a:r>
              <a:rPr kumimoji="1" lang="en-US" altLang="zh-CN" dirty="0" smtClean="0"/>
              <a:t>view</a:t>
            </a:r>
            <a:r>
              <a:rPr kumimoji="1" lang="zh-CN" altLang="en-US" dirty="0" smtClean="0"/>
              <a:t>知道</a:t>
            </a:r>
            <a:r>
              <a:rPr kumimoji="1" lang="en-US" altLang="zh-CN" dirty="0" smtClean="0"/>
              <a:t>layer</a:t>
            </a:r>
            <a:r>
              <a:rPr kumimoji="1" lang="zh-CN" altLang="en-US" dirty="0" smtClean="0"/>
              <a:t>层的绘制进度，所以我们实现了一个代理，</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delegate</a:t>
            </a:r>
            <a:r>
              <a:rPr kumimoji="1" lang="zh-CN" altLang="en-US" dirty="0" smtClean="0"/>
              <a:t>会暴露出一个方法返回</a:t>
            </a:r>
            <a:r>
              <a:rPr kumimoji="1" lang="en-US" altLang="zh-CN" dirty="0" smtClean="0"/>
              <a:t>task</a:t>
            </a:r>
            <a:r>
              <a:rPr kumimoji="1" lang="zh-CN" altLang="en-US" dirty="0" smtClean="0"/>
              <a:t>类，而它的作用就是通过三个</a:t>
            </a:r>
            <a:r>
              <a:rPr kumimoji="1" lang="en-US" altLang="zh-CN" dirty="0" smtClean="0"/>
              <a:t>block</a:t>
            </a:r>
            <a:r>
              <a:rPr kumimoji="1" lang="zh-CN" altLang="en-US" dirty="0" smtClean="0"/>
              <a:t>属性，能够让上层知道绘制的进度</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27</a:t>
            </a:fld>
            <a:endParaRPr kumimoji="1" lang="zh-CN" altLang="en-US"/>
          </a:p>
        </p:txBody>
      </p:sp>
    </p:spTree>
    <p:extLst>
      <p:ext uri="{BB962C8B-B14F-4D97-AF65-F5344CB8AC3E}">
        <p14:creationId xmlns:p14="http://schemas.microsoft.com/office/powerpoint/2010/main" val="212532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按照</a:t>
            </a:r>
            <a:r>
              <a:rPr lang="en-US" altLang="zh-CN" sz="1200" b="0" i="0" kern="1200" dirty="0" err="1" smtClean="0">
                <a:solidFill>
                  <a:schemeClr val="tx1"/>
                </a:solidFill>
                <a:effectLst/>
                <a:latin typeface="+mn-lt"/>
                <a:ea typeface="+mn-ea"/>
                <a:cs typeface="+mn-cs"/>
              </a:rPr>
              <a:t>UIView</a:t>
            </a:r>
            <a:r>
              <a:rPr lang="zh-CN" altLang="en-US" sz="1200" b="0" i="0" kern="1200" dirty="0" smtClean="0">
                <a:solidFill>
                  <a:schemeClr val="tx1"/>
                </a:solidFill>
                <a:effectLst/>
                <a:latin typeface="+mn-lt"/>
                <a:ea typeface="+mn-ea"/>
                <a:cs typeface="+mn-cs"/>
              </a:rPr>
              <a:t>绘制的原理，我们异步绘制的操作就是在调用完</a:t>
            </a:r>
            <a:r>
              <a:rPr lang="en-US" altLang="zh-CN" sz="1200" b="0" i="0" kern="1200" dirty="0" smtClean="0">
                <a:solidFill>
                  <a:schemeClr val="tx1"/>
                </a:solidFill>
                <a:effectLst/>
                <a:latin typeface="+mn-lt"/>
                <a:ea typeface="+mn-ea"/>
                <a:cs typeface="+mn-cs"/>
              </a:rPr>
              <a:t>display</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block(</a:t>
            </a:r>
            <a:r>
              <a:rPr lang="zh-CN" altLang="en-US" sz="1200" b="0" i="0" kern="1200" dirty="0" smtClean="0">
                <a:solidFill>
                  <a:schemeClr val="tx1"/>
                </a:solidFill>
                <a:effectLst/>
                <a:latin typeface="+mn-lt"/>
                <a:ea typeface="+mn-ea"/>
                <a:cs typeface="+mn-cs"/>
              </a:rPr>
              <a:t>既绘制中</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之后去完成的绘制操作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异步的绘制和同步绘制大同小异，多了两个细节</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是多了一个取消机制，通过</a:t>
            </a:r>
            <a:r>
              <a:rPr lang="en-US" altLang="zh-CN" sz="1200" b="0" i="0" kern="1200" dirty="0" err="1" smtClean="0">
                <a:solidFill>
                  <a:schemeClr val="tx1"/>
                </a:solidFill>
                <a:effectLst/>
                <a:latin typeface="+mn-lt"/>
                <a:ea typeface="+mn-ea"/>
                <a:cs typeface="+mn-cs"/>
              </a:rPr>
              <a:t>iscancelled</a:t>
            </a:r>
            <a:r>
              <a:rPr lang="zh-CN" altLang="en-US" sz="1200" b="0" i="0" kern="1200" dirty="0" smtClean="0">
                <a:solidFill>
                  <a:schemeClr val="tx1"/>
                </a:solidFill>
                <a:effectLst/>
                <a:latin typeface="+mn-lt"/>
                <a:ea typeface="+mn-ea"/>
                <a:cs typeface="+mn-cs"/>
              </a:rPr>
              <a:t>这个</a:t>
            </a:r>
            <a:r>
              <a:rPr lang="en-US" altLang="zh-CN" sz="1200" b="0" i="0" kern="1200" dirty="0" smtClean="0">
                <a:solidFill>
                  <a:schemeClr val="tx1"/>
                </a:solidFill>
                <a:effectLst/>
                <a:latin typeface="+mn-lt"/>
                <a:ea typeface="+mn-ea"/>
                <a:cs typeface="+mn-cs"/>
              </a:rPr>
              <a:t>block</a:t>
            </a:r>
            <a:r>
              <a:rPr lang="zh-CN" altLang="en-US" sz="1200" b="0" i="0" kern="1200" dirty="0" smtClean="0">
                <a:solidFill>
                  <a:schemeClr val="tx1"/>
                </a:solidFill>
                <a:effectLst/>
                <a:latin typeface="+mn-lt"/>
                <a:ea typeface="+mn-ea"/>
                <a:cs typeface="+mn-cs"/>
              </a:rPr>
              <a:t>实现，其的好处是在</a:t>
            </a:r>
            <a:r>
              <a:rPr lang="en-US" altLang="zh-CN" sz="1200" b="0" i="0" kern="1200" dirty="0" err="1" smtClean="0">
                <a:solidFill>
                  <a:schemeClr val="tx1"/>
                </a:solidFill>
                <a:effectLst/>
                <a:latin typeface="+mn-lt"/>
                <a:ea typeface="+mn-ea"/>
                <a:cs typeface="+mn-cs"/>
              </a:rPr>
              <a:t>displayblock</a:t>
            </a:r>
            <a:r>
              <a:rPr lang="zh-CN" altLang="en-US" sz="1200" b="0" i="0" kern="1200" dirty="0" smtClean="0">
                <a:solidFill>
                  <a:schemeClr val="tx1"/>
                </a:solidFill>
                <a:effectLst/>
                <a:latin typeface="+mn-lt"/>
                <a:ea typeface="+mn-ea"/>
                <a:cs typeface="+mn-cs"/>
              </a:rPr>
              <a:t>调用绘制前，多次判断</a:t>
            </a:r>
            <a:r>
              <a:rPr lang="en-US" altLang="zh-CN" sz="1200" b="0" i="0" kern="1200" dirty="0" err="1" smtClean="0">
                <a:solidFill>
                  <a:schemeClr val="tx1"/>
                </a:solidFill>
                <a:effectLst/>
                <a:latin typeface="+mn-lt"/>
                <a:ea typeface="+mn-ea"/>
                <a:cs typeface="+mn-cs"/>
              </a:rPr>
              <a:t>isCancelled</a:t>
            </a:r>
            <a:r>
              <a:rPr lang="zh-CN" altLang="en-US" sz="1200" b="0" i="0" kern="1200" dirty="0" smtClean="0">
                <a:solidFill>
                  <a:schemeClr val="tx1"/>
                </a:solidFill>
                <a:effectLst/>
                <a:latin typeface="+mn-lt"/>
                <a:ea typeface="+mn-ea"/>
                <a:cs typeface="+mn-cs"/>
              </a:rPr>
              <a:t>布尔值的值来停止绘制，减少性能上的消耗，以及避免出现线程阻塞的情况，比如</a:t>
            </a:r>
            <a:r>
              <a:rPr lang="en-US" altLang="zh-CN" sz="1200" b="0" i="0" kern="1200" dirty="0" err="1" smtClean="0">
                <a:solidFill>
                  <a:schemeClr val="tx1"/>
                </a:solidFill>
                <a:effectLst/>
                <a:latin typeface="+mn-lt"/>
                <a:ea typeface="+mn-ea"/>
                <a:cs typeface="+mn-cs"/>
              </a:rPr>
              <a:t>TableView</a:t>
            </a:r>
            <a:r>
              <a:rPr lang="zh-CN" altLang="en-US" sz="1200" b="0" i="0" kern="1200" dirty="0" smtClean="0">
                <a:solidFill>
                  <a:schemeClr val="tx1"/>
                </a:solidFill>
                <a:effectLst/>
                <a:latin typeface="+mn-lt"/>
                <a:ea typeface="+mn-ea"/>
                <a:cs typeface="+mn-cs"/>
              </a:rPr>
              <a:t>快速滑动的时候，就可以通过这样的判断，来避免不必要的绘制，提升滑动的流畅性，</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是将同步的绘制处理放到了异步去做，绘制方式是一样的，最终把绘制的结果合成一张寄宿图</a:t>
            </a:r>
            <a:r>
              <a:rPr lang="en-US" altLang="zh-CN" sz="1200" b="0" i="0" kern="1200" dirty="0" err="1" smtClean="0">
                <a:solidFill>
                  <a:schemeClr val="tx1"/>
                </a:solidFill>
                <a:effectLst/>
                <a:latin typeface="+mn-lt"/>
                <a:ea typeface="+mn-ea"/>
                <a:cs typeface="+mn-cs"/>
              </a:rPr>
              <a:t>cgimage</a:t>
            </a:r>
            <a:r>
              <a:rPr lang="zh-CN" altLang="en-US" sz="1200" b="0" i="0" kern="1200" dirty="0" smtClean="0">
                <a:solidFill>
                  <a:schemeClr val="tx1"/>
                </a:solidFill>
                <a:effectLst/>
                <a:latin typeface="+mn-lt"/>
                <a:ea typeface="+mn-ea"/>
                <a:cs typeface="+mn-cs"/>
              </a:rPr>
              <a:t>赋给</a:t>
            </a:r>
            <a:r>
              <a:rPr lang="en-US" altLang="zh-CN" sz="1200" b="0" i="0" kern="1200" dirty="0" smtClean="0">
                <a:solidFill>
                  <a:schemeClr val="tx1"/>
                </a:solidFill>
                <a:effectLst/>
                <a:latin typeface="+mn-lt"/>
                <a:ea typeface="+mn-ea"/>
                <a:cs typeface="+mn-cs"/>
              </a:rPr>
              <a:t>layer</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contents</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28</a:t>
            </a:fld>
            <a:endParaRPr kumimoji="1" lang="zh-CN" altLang="en-US"/>
          </a:p>
        </p:txBody>
      </p:sp>
    </p:spTree>
    <p:extLst>
      <p:ext uri="{BB962C8B-B14F-4D97-AF65-F5344CB8AC3E}">
        <p14:creationId xmlns:p14="http://schemas.microsoft.com/office/powerpoint/2010/main" val="812083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继续承接刚才的代码，因为这个方法本身内容比较多，我进行了拆解，</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这边先把整个绘制内容放入了异步子线程，在判断绘制取消的时候会把已经绘制出的内容</a:t>
            </a:r>
            <a:r>
              <a:rPr lang="en-US" altLang="zh-CN" sz="1200" kern="1200" dirty="0" smtClean="0">
                <a:solidFill>
                  <a:schemeClr val="tx1"/>
                </a:solidFill>
                <a:latin typeface="+mn-lt"/>
                <a:ea typeface="+mn-ea"/>
                <a:cs typeface="+mn-cs"/>
              </a:rPr>
              <a:t>release</a:t>
            </a:r>
            <a:r>
              <a:rPr lang="zh-CN" altLang="en-US" sz="1200" kern="1200" dirty="0" smtClean="0">
                <a:solidFill>
                  <a:schemeClr val="tx1"/>
                </a:solidFill>
                <a:latin typeface="+mn-lt"/>
                <a:ea typeface="+mn-ea"/>
                <a:cs typeface="+mn-cs"/>
              </a:rPr>
              <a:t>，同时</a:t>
            </a:r>
            <a:r>
              <a:rPr lang="en-US" altLang="zh-CN" sz="1200" kern="1200" dirty="0" smtClean="0">
                <a:solidFill>
                  <a:schemeClr val="tx1"/>
                </a:solidFill>
                <a:latin typeface="+mn-lt"/>
                <a:ea typeface="+mn-ea"/>
                <a:cs typeface="+mn-cs"/>
              </a:rPr>
              <a:t>return</a:t>
            </a:r>
            <a:r>
              <a:rPr lang="zh-CN" altLang="en-US" sz="1200" kern="1200" dirty="0" smtClean="0">
                <a:solidFill>
                  <a:schemeClr val="tx1"/>
                </a:solidFill>
                <a:latin typeface="+mn-lt"/>
                <a:ea typeface="+mn-ea"/>
                <a:cs typeface="+mn-cs"/>
              </a:rPr>
              <a:t>整个方法以暂停绘制。</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这边红色框内，它的作用是什么呢？其实是个小细节，考考大家，</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当一个图层的</a:t>
            </a:r>
            <a:r>
              <a:rPr lang="en-US" altLang="zh-CN" sz="1200" kern="1200" dirty="0" err="1" smtClean="0">
                <a:solidFill>
                  <a:schemeClr val="tx1"/>
                </a:solidFill>
                <a:latin typeface="+mn-lt"/>
                <a:ea typeface="+mn-ea"/>
                <a:cs typeface="+mn-cs"/>
              </a:rPr>
              <a:t>backgroundColor</a:t>
            </a:r>
            <a:r>
              <a:rPr lang="zh-CN" altLang="en-US" sz="1200" kern="1200" dirty="0" smtClean="0">
                <a:solidFill>
                  <a:schemeClr val="tx1"/>
                </a:solidFill>
                <a:latin typeface="+mn-lt"/>
                <a:ea typeface="+mn-ea"/>
                <a:cs typeface="+mn-cs"/>
              </a:rPr>
              <a:t>为</a:t>
            </a:r>
            <a:r>
              <a:rPr lang="en-US" altLang="zh-CN" sz="1200" kern="1200" dirty="0" smtClean="0">
                <a:solidFill>
                  <a:schemeClr val="tx1"/>
                </a:solidFill>
                <a:latin typeface="+mn-lt"/>
                <a:ea typeface="+mn-ea"/>
                <a:cs typeface="+mn-cs"/>
              </a:rPr>
              <a:t>nil</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opaque</a:t>
            </a:r>
            <a:r>
              <a:rPr lang="zh-CN" altLang="en-US" sz="1200" kern="1200" dirty="0" smtClean="0">
                <a:solidFill>
                  <a:schemeClr val="tx1"/>
                </a:solidFill>
                <a:latin typeface="+mn-lt"/>
                <a:ea typeface="+mn-ea"/>
                <a:cs typeface="+mn-cs"/>
              </a:rPr>
              <a:t>为</a:t>
            </a:r>
            <a:r>
              <a:rPr lang="en-US" altLang="zh-CN" sz="1200" kern="1200" dirty="0" smtClean="0">
                <a:solidFill>
                  <a:schemeClr val="tx1"/>
                </a:solidFill>
                <a:latin typeface="+mn-lt"/>
                <a:ea typeface="+mn-ea"/>
                <a:cs typeface="+mn-cs"/>
              </a:rPr>
              <a:t>YES</a:t>
            </a:r>
            <a:r>
              <a:rPr lang="zh-CN" altLang="en-US" sz="1200" kern="1200" dirty="0" smtClean="0">
                <a:solidFill>
                  <a:schemeClr val="tx1"/>
                </a:solidFill>
                <a:latin typeface="+mn-lt"/>
                <a:ea typeface="+mn-ea"/>
                <a:cs typeface="+mn-cs"/>
              </a:rPr>
              <a:t>时界面会是什么样子的呢，？</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对，整个背景就为黑色的</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不信大家可以去试试，而这边的代码就是避免这种情况的发生</a:t>
            </a:r>
            <a:endParaRPr lang="en-US" altLang="zh-CN" sz="1200" kern="1200" dirty="0" smtClean="0">
              <a:solidFill>
                <a:schemeClr val="tx1"/>
              </a:solidFill>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29</a:t>
            </a:fld>
            <a:endParaRPr kumimoji="1" lang="zh-CN" altLang="en-US"/>
          </a:p>
        </p:txBody>
      </p:sp>
    </p:spTree>
    <p:extLst>
      <p:ext uri="{BB962C8B-B14F-4D97-AF65-F5344CB8AC3E}">
        <p14:creationId xmlns:p14="http://schemas.microsoft.com/office/powerpoint/2010/main" val="1984216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第四步，何时触发绘制？</a:t>
            </a:r>
            <a:r>
              <a:rPr kumimoji="1" lang="zh-CN" altLang="en-US" baseline="0" dirty="0" smtClean="0"/>
              <a:t> </a:t>
            </a:r>
            <a:r>
              <a:rPr kumimoji="1" lang="zh-CN" altLang="en-US" dirty="0" smtClean="0"/>
              <a:t>我们先看一下</a:t>
            </a:r>
            <a:r>
              <a:rPr kumimoji="1" lang="en-US" altLang="zh-CN" dirty="0" smtClean="0"/>
              <a:t>core</a:t>
            </a:r>
            <a:r>
              <a:rPr kumimoji="1" lang="zh-CN" altLang="en-US" baseline="0" dirty="0" smtClean="0"/>
              <a:t> </a:t>
            </a:r>
            <a:r>
              <a:rPr kumimoji="1" lang="en-US" altLang="zh-CN" baseline="0" dirty="0" smtClean="0"/>
              <a:t>animation</a:t>
            </a:r>
            <a:r>
              <a:rPr kumimoji="1" lang="zh-CN" altLang="en-US" baseline="0" dirty="0" smtClean="0"/>
              <a:t>的渲染时机</a:t>
            </a:r>
            <a:endParaRPr kumimoji="1" lang="en-US" altLang="zh-CN" baseline="0" dirty="0" smtClean="0"/>
          </a:p>
          <a:p>
            <a:r>
              <a:rPr kumimoji="1" lang="zh-CN" altLang="en-US" dirty="0" smtClean="0"/>
              <a:t>首先看这张图，当图层对象在更新了它的属性或者调用</a:t>
            </a:r>
            <a:r>
              <a:rPr kumimoji="1" lang="en-US" altLang="zh-CN" dirty="0" err="1" smtClean="0"/>
              <a:t>setneeddisplay</a:t>
            </a:r>
            <a:r>
              <a:rPr kumimoji="1" lang="zh-CN" altLang="en-US" dirty="0" smtClean="0"/>
              <a:t>方法后，就代表他需要重新渲染，这时候会被添加到一个待渲染的容器中去</a:t>
            </a:r>
            <a:endParaRPr kumimoji="1" lang="en-US" altLang="zh-CN" dirty="0" smtClean="0"/>
          </a:p>
          <a:p>
            <a:r>
              <a:rPr kumimoji="1" lang="zh-CN" altLang="en-US" dirty="0" smtClean="0"/>
              <a:t>同时，系统会向当前的</a:t>
            </a:r>
            <a:r>
              <a:rPr kumimoji="1" lang="en-US" altLang="zh-CN" dirty="0" err="1" smtClean="0"/>
              <a:t>runloop</a:t>
            </a:r>
            <a:r>
              <a:rPr kumimoji="1" lang="zh-CN" altLang="en-US" dirty="0" smtClean="0"/>
              <a:t>发送一个观察者，来监听</a:t>
            </a:r>
            <a:r>
              <a:rPr kumimoji="1" lang="en-US" altLang="zh-CN" dirty="0" err="1" smtClean="0"/>
              <a:t>runloop</a:t>
            </a:r>
            <a:r>
              <a:rPr kumimoji="1" lang="zh-CN" altLang="en-US" dirty="0" smtClean="0"/>
              <a:t>的状态，</a:t>
            </a:r>
            <a:r>
              <a:rPr kumimoji="1" lang="en-US" altLang="zh-CN" dirty="0" err="1" smtClean="0"/>
              <a:t>runloop</a:t>
            </a:r>
            <a:r>
              <a:rPr kumimoji="1" lang="zh-CN" altLang="en-US" dirty="0" smtClean="0"/>
              <a:t>有这几个状态，我们需要的是。。。和。。。，当进入这两个状态的时候，</a:t>
            </a:r>
            <a:r>
              <a:rPr kumimoji="1" lang="en-US" altLang="zh-CN" dirty="0" smtClean="0"/>
              <a:t>observe</a:t>
            </a:r>
            <a:r>
              <a:rPr kumimoji="1" lang="zh-CN" altLang="en-US" dirty="0" smtClean="0"/>
              <a:t>观察者会触发特定的函数，去遍历容器中的对象，然后实现渲染。</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30</a:t>
            </a:fld>
            <a:endParaRPr kumimoji="1" lang="zh-CN" altLang="en-US"/>
          </a:p>
        </p:txBody>
      </p:sp>
    </p:spTree>
    <p:extLst>
      <p:ext uri="{BB962C8B-B14F-4D97-AF65-F5344CB8AC3E}">
        <p14:creationId xmlns:p14="http://schemas.microsoft.com/office/powerpoint/2010/main" val="1648176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好，我们回到主题，第一招：</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在战场上，军师运筹帷幄，采用精妙的排兵布阵，能够以少胜多。</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我们在做事的时候也要讲究方式方法，才能事半功倍。</a:t>
            </a:r>
            <a:endParaRPr kumimoji="1" lang="en-US" altLang="zh-CN" dirty="0" smtClean="0"/>
          </a:p>
          <a:p>
            <a:endParaRPr kumimoji="1" lang="en-US" altLang="zh-CN" dirty="0" smtClean="0"/>
          </a:p>
          <a:p>
            <a:r>
              <a:rPr kumimoji="1" lang="zh-CN" altLang="en-US" dirty="0" smtClean="0"/>
              <a:t>编程上，算法的品质，往往对性能的优劣有很大的影响。</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3</a:t>
            </a:fld>
            <a:endParaRPr kumimoji="1" lang="zh-CN" altLang="en-US"/>
          </a:p>
        </p:txBody>
      </p:sp>
    </p:spTree>
    <p:extLst>
      <p:ext uri="{BB962C8B-B14F-4D97-AF65-F5344CB8AC3E}">
        <p14:creationId xmlns:p14="http://schemas.microsoft.com/office/powerpoint/2010/main" val="1854422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而异步绘制的渲染时机其实就是模拟了刚刚讲的</a:t>
            </a:r>
            <a:r>
              <a:rPr kumimoji="1" lang="en-US" altLang="zh-CN" dirty="0" smtClean="0"/>
              <a:t>core</a:t>
            </a:r>
            <a:r>
              <a:rPr kumimoji="1" lang="zh-CN" altLang="en-US" dirty="0" smtClean="0"/>
              <a:t> </a:t>
            </a:r>
            <a:r>
              <a:rPr kumimoji="1" lang="en-US" altLang="zh-CN" dirty="0" smtClean="0"/>
              <a:t>animation</a:t>
            </a:r>
            <a:r>
              <a:rPr kumimoji="1" lang="zh-CN" altLang="en-US" dirty="0" smtClean="0"/>
              <a:t>框架</a:t>
            </a:r>
            <a:endParaRPr kumimoji="1" lang="en-US" altLang="zh-CN" dirty="0" smtClean="0"/>
          </a:p>
          <a:p>
            <a:r>
              <a:rPr kumimoji="1" lang="en-US" altLang="zh-CN" dirty="0" smtClean="0"/>
              <a:t>Ok</a:t>
            </a:r>
            <a:r>
              <a:rPr kumimoji="1" lang="zh-CN" altLang="en-US" dirty="0" smtClean="0"/>
              <a:t>，直接贴源码</a:t>
            </a:r>
            <a:endParaRPr kumimoji="1" lang="en-US" altLang="zh-CN" dirty="0" smtClean="0"/>
          </a:p>
          <a:p>
            <a:r>
              <a:rPr kumimoji="1" lang="en-US" altLang="zh-CN" dirty="0" err="1" smtClean="0"/>
              <a:t>Transactionset</a:t>
            </a:r>
            <a:r>
              <a:rPr kumimoji="1" lang="zh-CN" altLang="en-US" dirty="0" smtClean="0"/>
              <a:t>就对应着刚才的容器</a:t>
            </a:r>
            <a:endParaRPr kumimoji="1" lang="en-US" altLang="zh-CN" dirty="0" smtClean="0"/>
          </a:p>
          <a:p>
            <a:endParaRPr kumimoji="1" lang="zh-CN" altLang="en-US" dirty="0" smtClean="0"/>
          </a:p>
          <a:p>
            <a:r>
              <a:rPr kumimoji="1" lang="zh-CN" altLang="en-US" dirty="0" smtClean="0"/>
              <a:t>然后我们</a:t>
            </a:r>
            <a:r>
              <a:rPr kumimoji="1" lang="en-US" altLang="zh-CN" dirty="0" smtClean="0"/>
              <a:t>callback</a:t>
            </a:r>
            <a:r>
              <a:rPr kumimoji="1" lang="zh-CN" altLang="en-US" dirty="0" smtClean="0"/>
              <a:t>，用</a:t>
            </a:r>
            <a:r>
              <a:rPr kumimoji="1" lang="en-US" altLang="zh-CN" dirty="0" smtClean="0"/>
              <a:t>observe</a:t>
            </a:r>
            <a:r>
              <a:rPr kumimoji="1" lang="zh-CN" altLang="en-US" dirty="0" smtClean="0"/>
              <a:t>去监听</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31</a:t>
            </a:fld>
            <a:endParaRPr kumimoji="1" lang="zh-CN" altLang="en-US"/>
          </a:p>
        </p:txBody>
      </p:sp>
    </p:spTree>
    <p:extLst>
      <p:ext uri="{BB962C8B-B14F-4D97-AF65-F5344CB8AC3E}">
        <p14:creationId xmlns:p14="http://schemas.microsoft.com/office/powerpoint/2010/main" val="213369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这时候，如果我们给</a:t>
            </a:r>
            <a:r>
              <a:rPr kumimoji="1" lang="en-US" altLang="zh-CN" dirty="0" smtClean="0"/>
              <a:t>label</a:t>
            </a:r>
            <a:r>
              <a:rPr kumimoji="1" lang="zh-CN" altLang="en-US" dirty="0" smtClean="0"/>
              <a:t>更新了文本，就会把他添加到相应的容器里面，等待绘制时机的到来</a:t>
            </a:r>
            <a:endParaRPr kumimoji="1" lang="en-US" altLang="zh-CN" dirty="0" smtClean="0"/>
          </a:p>
          <a:p>
            <a:r>
              <a:rPr kumimoji="1" lang="zh-CN" altLang="en-US" dirty="0" smtClean="0"/>
              <a:t>到这里，一个简单的文本异步绘制控件就完成了</a:t>
            </a:r>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32</a:t>
            </a:fld>
            <a:endParaRPr kumimoji="1" lang="zh-CN" altLang="en-US"/>
          </a:p>
        </p:txBody>
      </p:sp>
    </p:spTree>
    <p:extLst>
      <p:ext uri="{BB962C8B-B14F-4D97-AF65-F5344CB8AC3E}">
        <p14:creationId xmlns:p14="http://schemas.microsoft.com/office/powerpoint/2010/main" val="944983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实测我们的页面在各种暴力快速滑动下，依然能保持流畅的</a:t>
            </a:r>
            <a:r>
              <a:rPr kumimoji="1" lang="en-US" altLang="zh-CN" dirty="0" smtClean="0"/>
              <a:t>55</a:t>
            </a:r>
            <a:r>
              <a:rPr kumimoji="1" lang="zh-CN" altLang="en-US" dirty="0" smtClean="0"/>
              <a:t>帧</a:t>
            </a:r>
            <a:endParaRPr kumimoji="1" lang="en-US" altLang="zh-CN" dirty="0" smtClean="0"/>
          </a:p>
          <a:p>
            <a:r>
              <a:rPr kumimoji="1" lang="zh-CN" altLang="en-US" dirty="0" smtClean="0"/>
              <a:t>这是个了不起的成绩，</a:t>
            </a:r>
            <a:endParaRPr kumimoji="1" lang="en-US" altLang="zh-CN" dirty="0" smtClean="0"/>
          </a:p>
          <a:p>
            <a:r>
              <a:rPr kumimoji="1" lang="zh-CN" altLang="en-US" dirty="0" smtClean="0"/>
              <a:t>好了，这就是我要讲的三招，谢谢大家</a:t>
            </a:r>
            <a:endParaRPr kumimoji="1" lang="en-US" altLang="zh-CN" dirty="0" smtClean="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33</a:t>
            </a:fld>
            <a:endParaRPr kumimoji="1" lang="zh-CN" altLang="en-US"/>
          </a:p>
        </p:txBody>
      </p:sp>
    </p:spTree>
    <p:extLst>
      <p:ext uri="{BB962C8B-B14F-4D97-AF65-F5344CB8AC3E}">
        <p14:creationId xmlns:p14="http://schemas.microsoft.com/office/powerpoint/2010/main" val="957303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我所表达的意思是什么呢？就是有时候不一定需要巨大的牺牲也能实现相同的效果</a:t>
            </a:r>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35</a:t>
            </a:fld>
            <a:endParaRPr kumimoji="1" lang="zh-CN" altLang="en-US"/>
          </a:p>
        </p:txBody>
      </p:sp>
    </p:spTree>
    <p:extLst>
      <p:ext uri="{BB962C8B-B14F-4D97-AF65-F5344CB8AC3E}">
        <p14:creationId xmlns:p14="http://schemas.microsoft.com/office/powerpoint/2010/main" val="1647952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最后我介绍一下一个</a:t>
            </a:r>
            <a:r>
              <a:rPr kumimoji="1" lang="en-US" altLang="zh-CN" dirty="0" err="1" smtClean="0"/>
              <a:t>facebook</a:t>
            </a:r>
            <a:r>
              <a:rPr kumimoji="1" lang="zh-CN" altLang="en-US" dirty="0" smtClean="0"/>
              <a:t>开源的强大的框架，</a:t>
            </a:r>
            <a:endParaRPr kumimoji="1" lang="en-US" altLang="zh-CN" dirty="0" smtClean="0"/>
          </a:p>
          <a:p>
            <a:r>
              <a:rPr kumimoji="1" lang="en-US" altLang="zh-CN" dirty="0" err="1" smtClean="0"/>
              <a:t>Asdk</a:t>
            </a:r>
            <a:r>
              <a:rPr kumimoji="1" lang="zh-CN" altLang="en-US" dirty="0" smtClean="0"/>
              <a:t>基本原理</a:t>
            </a:r>
            <a:r>
              <a:rPr kumimoji="1" lang="en-US" altLang="zh-CN" dirty="0" smtClean="0"/>
              <a:t>,</a:t>
            </a:r>
            <a:r>
              <a:rPr kumimoji="1" lang="zh-CN" altLang="en-US" dirty="0" smtClean="0"/>
              <a:t>主要分为三大块，。。。。</a:t>
            </a:r>
            <a:endParaRPr kumimoji="1" lang="en-US" altLang="zh-CN" dirty="0" smtClean="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36</a:t>
            </a:fld>
            <a:endParaRPr kumimoji="1" lang="zh-CN" altLang="en-US"/>
          </a:p>
        </p:txBody>
      </p:sp>
    </p:spTree>
    <p:extLst>
      <p:ext uri="{BB962C8B-B14F-4D97-AF65-F5344CB8AC3E}">
        <p14:creationId xmlns:p14="http://schemas.microsoft.com/office/powerpoint/2010/main" val="171264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smtClean="0"/>
              <a:t>你只需要把你的</a:t>
            </a:r>
            <a:r>
              <a:rPr kumimoji="1" lang="en-US" altLang="zh-CN" dirty="0" err="1" smtClean="0"/>
              <a:t>uiview</a:t>
            </a:r>
            <a:r>
              <a:rPr kumimoji="1" lang="zh-CN" altLang="en-US" dirty="0" smtClean="0"/>
              <a:t>控件替换成特有的类</a:t>
            </a:r>
            <a:r>
              <a:rPr kumimoji="1" lang="en-US" altLang="zh-CN" dirty="0" err="1" smtClean="0"/>
              <a:t>asnode</a:t>
            </a:r>
            <a:r>
              <a:rPr kumimoji="1" lang="zh-CN" altLang="en-US" dirty="0" smtClean="0"/>
              <a:t>就行，不需要多余的代码就能轻松实现轻量和异步绘制的效果</a:t>
            </a:r>
            <a:endParaRPr kumimoji="1" lang="en-US" altLang="zh-CN" dirty="0" smtClean="0"/>
          </a:p>
          <a:p>
            <a:r>
              <a:rPr kumimoji="1" lang="zh-CN" altLang="en-US" dirty="0" smtClean="0"/>
              <a:t>虽然他很强大，但是我建议大家谨慎的使用</a:t>
            </a:r>
            <a:endParaRPr kumimoji="1" lang="en-US" altLang="zh-CN" dirty="0" smtClean="0"/>
          </a:p>
          <a:p>
            <a:r>
              <a:rPr kumimoji="1" lang="zh-CN" altLang="en-US" dirty="0" smtClean="0"/>
              <a:t>仅当在需要考虑性能的地方去使用，不建议在整个项目中用</a:t>
            </a:r>
            <a:endParaRPr kumimoji="1" lang="en-US" altLang="zh-CN" dirty="0" smtClean="0"/>
          </a:p>
          <a:p>
            <a:r>
              <a:rPr kumimoji="1" lang="zh-CN" altLang="en-US" dirty="0" smtClean="0"/>
              <a:t>因为他对整个结构有很大的入侵，对不了解的人也有一定的学习成本，不利于项目的长期维护。</a:t>
            </a:r>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37</a:t>
            </a:fld>
            <a:endParaRPr kumimoji="1" lang="zh-CN" altLang="en-US"/>
          </a:p>
        </p:txBody>
      </p:sp>
    </p:spTree>
    <p:extLst>
      <p:ext uri="{BB962C8B-B14F-4D97-AF65-F5344CB8AC3E}">
        <p14:creationId xmlns:p14="http://schemas.microsoft.com/office/powerpoint/2010/main" val="63516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38</a:t>
            </a:fld>
            <a:endParaRPr kumimoji="1" lang="zh-CN" altLang="en-US"/>
          </a:p>
        </p:txBody>
      </p:sp>
    </p:spTree>
    <p:extLst>
      <p:ext uri="{BB962C8B-B14F-4D97-AF65-F5344CB8AC3E}">
        <p14:creationId xmlns:p14="http://schemas.microsoft.com/office/powerpoint/2010/main" val="180269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39</a:t>
            </a:fld>
            <a:endParaRPr kumimoji="1" lang="zh-CN" altLang="en-US"/>
          </a:p>
        </p:txBody>
      </p:sp>
    </p:spTree>
    <p:extLst>
      <p:ext uri="{BB962C8B-B14F-4D97-AF65-F5344CB8AC3E}">
        <p14:creationId xmlns:p14="http://schemas.microsoft.com/office/powerpoint/2010/main" val="953238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首先呢，我们尝试使用工具</a:t>
            </a:r>
            <a:r>
              <a:rPr kumimoji="1" lang="en-US" altLang="zh-CN" dirty="0" smtClean="0"/>
              <a:t>Time</a:t>
            </a:r>
            <a:r>
              <a:rPr kumimoji="1" lang="zh-CN" altLang="en-US" dirty="0" smtClean="0"/>
              <a:t> </a:t>
            </a:r>
            <a:r>
              <a:rPr kumimoji="1" lang="en-US" altLang="zh-CN" dirty="0" smtClean="0"/>
              <a:t>profiler</a:t>
            </a:r>
            <a:r>
              <a:rPr kumimoji="1" lang="zh-CN" altLang="en-US" dirty="0" smtClean="0"/>
              <a:t>，对我们的页面进行了分析，发现在页面滑动的时候，</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从图中可以看到，红色框处有比较大的延迟，</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而它对应的功能滑动页面的</a:t>
            </a:r>
            <a:r>
              <a:rPr kumimoji="1" lang="en-US" altLang="zh-CN" dirty="0" err="1" smtClean="0"/>
              <a:t>datasource</a:t>
            </a:r>
            <a:r>
              <a:rPr kumimoji="1" lang="zh-CN" altLang="en-US" dirty="0" smtClean="0"/>
              <a:t>，而我们所有单词数据都来源于本地数据库</a:t>
            </a:r>
            <a:r>
              <a:rPr kumimoji="1" lang="en-US" altLang="zh-CN" dirty="0" err="1" smtClean="0"/>
              <a:t>coredata</a:t>
            </a:r>
            <a:endParaRPr kumimoji="1" lang="en-US" altLang="zh-CN" dirty="0" smtClean="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4</a:t>
            </a:fld>
            <a:endParaRPr kumimoji="1" lang="zh-CN" altLang="en-US"/>
          </a:p>
        </p:txBody>
      </p:sp>
    </p:spTree>
    <p:extLst>
      <p:ext uri="{BB962C8B-B14F-4D97-AF65-F5344CB8AC3E}">
        <p14:creationId xmlns:p14="http://schemas.microsoft.com/office/powerpoint/2010/main" val="200758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对于滑动视图的数据源</a:t>
            </a:r>
            <a:r>
              <a:rPr kumimoji="1" lang="en-US" altLang="zh-CN" dirty="0" err="1" smtClean="0"/>
              <a:t>DataSource</a:t>
            </a:r>
            <a:r>
              <a:rPr kumimoji="1" lang="zh-CN" altLang="en-US" dirty="0" smtClean="0"/>
              <a:t>的处理，我们通常有两种方法</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 两个方法都行不通，因为我们既要考虑内存又要兼顾流畅</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5</a:t>
            </a:fld>
            <a:endParaRPr kumimoji="1" lang="zh-CN" altLang="en-US"/>
          </a:p>
        </p:txBody>
      </p:sp>
    </p:spTree>
    <p:extLst>
      <p:ext uri="{BB962C8B-B14F-4D97-AF65-F5344CB8AC3E}">
        <p14:creationId xmlns:p14="http://schemas.microsoft.com/office/powerpoint/2010/main" val="116355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我们需要一个算法</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优秀的滑动页面依赖可靠地算法，而算法就是解决上面两个问题的核心。</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6</a:t>
            </a:fld>
            <a:endParaRPr kumimoji="1" lang="zh-CN" altLang="en-US"/>
          </a:p>
        </p:txBody>
      </p:sp>
    </p:spTree>
    <p:extLst>
      <p:ext uri="{BB962C8B-B14F-4D97-AF65-F5344CB8AC3E}">
        <p14:creationId xmlns:p14="http://schemas.microsoft.com/office/powerpoint/2010/main" val="41248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我们当时采用了一个巧妙的列车算法，</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一本书有上千个单词，就对应着上千个旅客</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而列车无法一次性承载所有旅客，所以每到一个车站就会有旅客上车和旅客下车</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按照这个思路，我们设定一个在内存允许范围内的阈值，对应着列车的限载人数，每次滑动我们的页面，就相当于列车到达了新的车站，</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我们就利用 </a:t>
            </a:r>
            <a:r>
              <a:rPr kumimoji="1" lang="en-US" altLang="zh-CN" dirty="0" err="1" smtClean="0"/>
              <a:t>dispatch_group</a:t>
            </a:r>
            <a:r>
              <a:rPr kumimoji="1" lang="zh-CN" altLang="en-US" dirty="0" smtClean="0"/>
              <a:t>实现数据异步刷新，</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把阈值内的对象加载进来，对应着旅客上车</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把阈值外的对象释放，对应旅客下车</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利用这个算法的机制，就完美解决了以上两个问题，同时实现了页面的流畅滑动。</a:t>
            </a:r>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7</a:t>
            </a:fld>
            <a:endParaRPr kumimoji="1" lang="zh-CN" altLang="en-US"/>
          </a:p>
        </p:txBody>
      </p:sp>
    </p:spTree>
    <p:extLst>
      <p:ext uri="{BB962C8B-B14F-4D97-AF65-F5344CB8AC3E}">
        <p14:creationId xmlns:p14="http://schemas.microsoft.com/office/powerpoint/2010/main" val="284908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好，经过第一招的修炼，我们的页面已经有了很大的变化，帧率也从可怜的三四十左右涨到了</a:t>
            </a:r>
            <a:r>
              <a:rPr kumimoji="1" lang="en-US" altLang="zh-CN" dirty="0" smtClean="0"/>
              <a:t>50</a:t>
            </a:r>
            <a:r>
              <a:rPr kumimoji="1" lang="zh-CN" altLang="en-US" dirty="0" smtClean="0"/>
              <a:t>，然而我们不能满足于此</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在我们开发过程中，一个需求有很多技术可供我们使用，但是在不同的条件下，应该选取最合适的</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8</a:t>
            </a:fld>
            <a:endParaRPr kumimoji="1" lang="zh-CN" altLang="en-US"/>
          </a:p>
        </p:txBody>
      </p:sp>
    </p:spTree>
    <p:extLst>
      <p:ext uri="{BB962C8B-B14F-4D97-AF65-F5344CB8AC3E}">
        <p14:creationId xmlns:p14="http://schemas.microsoft.com/office/powerpoint/2010/main" val="1714244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iOS </a:t>
            </a:r>
            <a:r>
              <a:rPr lang="zh-CN" altLang="en-US" sz="1200" b="0" i="0" kern="1200" dirty="0" smtClean="0">
                <a:solidFill>
                  <a:schemeClr val="tx1"/>
                </a:solidFill>
                <a:effectLst/>
                <a:latin typeface="+mn-lt"/>
                <a:ea typeface="+mn-ea"/>
                <a:cs typeface="+mn-cs"/>
              </a:rPr>
              <a:t>的显示系统是由 </a:t>
            </a:r>
            <a:r>
              <a:rPr lang="en-US" altLang="zh-CN" sz="1200" b="0" i="0" kern="1200" dirty="0" err="1" smtClean="0">
                <a:solidFill>
                  <a:schemeClr val="tx1"/>
                </a:solidFill>
                <a:effectLst/>
                <a:latin typeface="+mn-lt"/>
                <a:ea typeface="+mn-ea"/>
                <a:cs typeface="+mn-cs"/>
              </a:rPr>
              <a:t>VSync</a:t>
            </a:r>
            <a:r>
              <a:rPr lang="zh-CN" altLang="en-US" sz="1200" b="0" i="0" kern="1200" dirty="0" smtClean="0">
                <a:solidFill>
                  <a:schemeClr val="tx1"/>
                </a:solidFill>
                <a:effectLst/>
                <a:latin typeface="+mn-lt"/>
                <a:ea typeface="+mn-ea"/>
                <a:cs typeface="+mn-cs"/>
              </a:rPr>
              <a:t>脉冲信号驱动的，</a:t>
            </a:r>
            <a:r>
              <a:rPr lang="en-US" altLang="zh-CN" sz="1200" b="0" i="0" kern="1200" dirty="0" err="1" smtClean="0">
                <a:solidFill>
                  <a:schemeClr val="tx1"/>
                </a:solidFill>
                <a:effectLst/>
                <a:latin typeface="+mn-lt"/>
                <a:ea typeface="+mn-ea"/>
                <a:cs typeface="+mn-cs"/>
              </a:rPr>
              <a:t>VSync</a:t>
            </a:r>
            <a:r>
              <a:rPr lang="zh-CN" altLang="en-US" sz="1200" b="0" i="0" kern="1200" dirty="0" smtClean="0">
                <a:solidFill>
                  <a:schemeClr val="tx1"/>
                </a:solidFill>
                <a:effectLst/>
                <a:latin typeface="+mn-lt"/>
                <a:ea typeface="+mn-ea"/>
                <a:cs typeface="+mn-cs"/>
              </a:rPr>
              <a:t>脉冲信号由硬件时钟生成，大约每秒钟发出 </a:t>
            </a:r>
            <a:r>
              <a:rPr lang="en-US" altLang="zh-CN" sz="1200" b="0" i="0" kern="1200" dirty="0" smtClean="0">
                <a:solidFill>
                  <a:schemeClr val="tx1"/>
                </a:solidFill>
                <a:effectLst/>
                <a:latin typeface="+mn-lt"/>
                <a:ea typeface="+mn-ea"/>
                <a:cs typeface="+mn-cs"/>
              </a:rPr>
              <a:t>60 </a:t>
            </a:r>
            <a:r>
              <a:rPr lang="zh-CN" altLang="en-US" sz="1200" b="0" i="0" kern="1200" dirty="0" smtClean="0">
                <a:solidFill>
                  <a:schemeClr val="tx1"/>
                </a:solidFill>
                <a:effectLst/>
                <a:latin typeface="+mn-lt"/>
                <a:ea typeface="+mn-ea"/>
                <a:cs typeface="+mn-cs"/>
              </a:rPr>
              <a:t>次（这个值取决设备硬件，比如 </a:t>
            </a:r>
            <a:r>
              <a:rPr lang="en-US" altLang="zh-CN" sz="1200" b="0" i="0" kern="1200" dirty="0" smtClean="0">
                <a:solidFill>
                  <a:schemeClr val="tx1"/>
                </a:solidFill>
                <a:effectLst/>
                <a:latin typeface="+mn-lt"/>
                <a:ea typeface="+mn-ea"/>
                <a:cs typeface="+mn-cs"/>
              </a:rPr>
              <a:t>iPhone </a:t>
            </a:r>
            <a:r>
              <a:rPr lang="zh-CN" altLang="en-US" sz="1200" b="0" i="0" kern="1200" dirty="0" smtClean="0">
                <a:solidFill>
                  <a:schemeClr val="tx1"/>
                </a:solidFill>
                <a:effectLst/>
                <a:latin typeface="+mn-lt"/>
                <a:ea typeface="+mn-ea"/>
                <a:cs typeface="+mn-cs"/>
              </a:rPr>
              <a:t>真机上通常是 </a:t>
            </a:r>
            <a:r>
              <a:rPr lang="en-US" altLang="zh-CN" sz="1200" b="0" i="0" kern="1200" dirty="0" smtClean="0">
                <a:solidFill>
                  <a:schemeClr val="tx1"/>
                </a:solidFill>
                <a:effectLst/>
                <a:latin typeface="+mn-lt"/>
                <a:ea typeface="+mn-ea"/>
                <a:cs typeface="+mn-cs"/>
              </a:rPr>
              <a:t>59.97</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kern="1200" dirty="0" smtClean="0">
                <a:solidFill>
                  <a:schemeClr val="tx1"/>
                </a:solidFill>
                <a:effectLst/>
                <a:latin typeface="+mn-lt"/>
                <a:ea typeface="+mn-ea"/>
                <a:cs typeface="+mn-cs"/>
              </a:rPr>
              <a:t>iPhone</a:t>
            </a:r>
            <a:r>
              <a:rPr kumimoji="1" lang="zh-CN" altLang="en-US" sz="1200" b="0" i="0" kern="1200" dirty="0" smtClean="0">
                <a:solidFill>
                  <a:schemeClr val="tx1"/>
                </a:solidFill>
                <a:effectLst/>
                <a:latin typeface="+mn-lt"/>
                <a:ea typeface="+mn-ea"/>
                <a:cs typeface="+mn-cs"/>
              </a:rPr>
              <a:t>采用的双缓冲，安卓是三缓冲，各有优缺点，但都是各自的最优解决方案</a:t>
            </a:r>
            <a:endParaRPr kumimoji="1"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通常来说，计算机系统中 </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GPU</a:t>
            </a:r>
            <a:r>
              <a:rPr lang="zh-CN" altLang="en-US" sz="1200" b="0" i="0" kern="1200" dirty="0" smtClean="0">
                <a:solidFill>
                  <a:schemeClr val="tx1"/>
                </a:solidFill>
                <a:effectLst/>
                <a:latin typeface="+mn-lt"/>
                <a:ea typeface="+mn-ea"/>
                <a:cs typeface="+mn-cs"/>
              </a:rPr>
              <a:t>、显示器是以上面这种方式协同工作的。</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1.CPU </a:t>
            </a:r>
            <a:r>
              <a:rPr lang="zh-CN" altLang="en-US" sz="1200" b="0" i="0" kern="1200" dirty="0" smtClean="0">
                <a:solidFill>
                  <a:schemeClr val="tx1"/>
                </a:solidFill>
                <a:effectLst/>
                <a:latin typeface="+mn-lt"/>
                <a:ea typeface="+mn-ea"/>
                <a:cs typeface="+mn-cs"/>
              </a:rPr>
              <a:t>计算好显示内容提交到 </a:t>
            </a:r>
            <a:r>
              <a:rPr lang="en-US" altLang="zh-CN" sz="1200" b="0" i="0" kern="1200" dirty="0" smtClean="0">
                <a:solidFill>
                  <a:schemeClr val="tx1"/>
                </a:solidFill>
                <a:effectLst/>
                <a:latin typeface="+mn-lt"/>
                <a:ea typeface="+mn-ea"/>
                <a:cs typeface="+mn-cs"/>
              </a:rPr>
              <a:t>GPU</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2.GPU </a:t>
            </a:r>
            <a:r>
              <a:rPr lang="zh-CN" altLang="en-US" sz="1200" b="0" i="0" kern="1200" dirty="0" smtClean="0">
                <a:solidFill>
                  <a:schemeClr val="tx1"/>
                </a:solidFill>
                <a:effectLst/>
                <a:latin typeface="+mn-lt"/>
                <a:ea typeface="+mn-ea"/>
                <a:cs typeface="+mn-cs"/>
              </a:rPr>
              <a:t>渲染完成后将渲染结果放入第一缓冲区，</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然后硬件 </a:t>
            </a:r>
            <a:r>
              <a:rPr lang="en-US" altLang="zh-CN" sz="1200" b="0" i="0" kern="1200" dirty="0" err="1" smtClean="0">
                <a:solidFill>
                  <a:schemeClr val="tx1"/>
                </a:solidFill>
                <a:effectLst/>
                <a:latin typeface="+mn-lt"/>
                <a:ea typeface="+mn-ea"/>
                <a:cs typeface="+mn-cs"/>
              </a:rPr>
              <a:t>Vsync</a:t>
            </a:r>
            <a:r>
              <a:rPr lang="zh-CN" altLang="en-US" sz="1200" b="0" i="0" kern="1200" dirty="0" smtClean="0">
                <a:solidFill>
                  <a:schemeClr val="tx1"/>
                </a:solidFill>
                <a:effectLst/>
                <a:latin typeface="+mn-lt"/>
                <a:ea typeface="+mn-ea"/>
                <a:cs typeface="+mn-cs"/>
              </a:rPr>
              <a:t>到来，</a:t>
            </a:r>
            <a:r>
              <a:rPr lang="zh-CN" altLang="en-US" sz="1200" b="0" i="0" kern="1200" baseline="0" dirty="0" smtClean="0">
                <a:solidFill>
                  <a:schemeClr val="tx1"/>
                </a:solidFill>
                <a:effectLst/>
                <a:latin typeface="+mn-lt"/>
                <a:ea typeface="+mn-ea"/>
                <a:cs typeface="+mn-cs"/>
              </a:rPr>
              <a:t>第二</a:t>
            </a:r>
            <a:r>
              <a:rPr kumimoji="1" lang="zh-CN" altLang="en-US" sz="1200" b="0" i="0" kern="1200" dirty="0" smtClean="0">
                <a:solidFill>
                  <a:schemeClr val="tx1"/>
                </a:solidFill>
                <a:effectLst/>
                <a:latin typeface="+mn-lt"/>
                <a:ea typeface="+mn-ea"/>
                <a:cs typeface="+mn-cs"/>
              </a:rPr>
              <a:t>缓冲</a:t>
            </a:r>
            <a:r>
              <a:rPr lang="zh-CN" altLang="en-US" sz="1200" b="0" i="0" kern="1200" baseline="0" dirty="0" smtClean="0">
                <a:solidFill>
                  <a:schemeClr val="tx1"/>
                </a:solidFill>
                <a:effectLst/>
                <a:latin typeface="+mn-lt"/>
                <a:ea typeface="+mn-ea"/>
                <a:cs typeface="+mn-cs"/>
              </a:rPr>
              <a:t>会</a:t>
            </a:r>
            <a:r>
              <a:rPr lang="en-US" altLang="zh-CN" sz="1200" b="0" i="0" kern="1200" baseline="0" dirty="0" smtClean="0">
                <a:solidFill>
                  <a:schemeClr val="tx1"/>
                </a:solidFill>
                <a:effectLst/>
                <a:latin typeface="+mn-lt"/>
                <a:ea typeface="+mn-ea"/>
                <a:cs typeface="+mn-cs"/>
              </a:rPr>
              <a:t>copy</a:t>
            </a:r>
            <a:r>
              <a:rPr lang="zh-CN" altLang="en-US" sz="1200" b="0" i="0" kern="1200" baseline="0" dirty="0" smtClean="0">
                <a:solidFill>
                  <a:schemeClr val="tx1"/>
                </a:solidFill>
                <a:effectLst/>
                <a:latin typeface="+mn-lt"/>
                <a:ea typeface="+mn-ea"/>
                <a:cs typeface="+mn-cs"/>
              </a:rPr>
              <a:t>第一</a:t>
            </a:r>
            <a:r>
              <a:rPr kumimoji="1" lang="zh-CN" altLang="en-US" sz="1200" b="0" i="0" kern="1200" dirty="0" smtClean="0">
                <a:solidFill>
                  <a:schemeClr val="tx1"/>
                </a:solidFill>
                <a:effectLst/>
                <a:latin typeface="+mn-lt"/>
                <a:ea typeface="+mn-ea"/>
                <a:cs typeface="+mn-cs"/>
              </a:rPr>
              <a:t>缓冲</a:t>
            </a:r>
            <a:r>
              <a:rPr lang="zh-CN" altLang="en-US" sz="1200" b="0" i="0" kern="1200" baseline="0" dirty="0" smtClean="0">
                <a:solidFill>
                  <a:schemeClr val="tx1"/>
                </a:solidFill>
                <a:effectLst/>
                <a:latin typeface="+mn-lt"/>
                <a:ea typeface="+mn-ea"/>
                <a:cs typeface="+mn-cs"/>
              </a:rPr>
              <a:t>待显示内容，</a:t>
            </a:r>
            <a:r>
              <a:rPr lang="zh-CN" altLang="en-US" sz="1200" b="0" i="0" kern="1200" dirty="0" smtClean="0">
                <a:solidFill>
                  <a:schemeClr val="tx1"/>
                </a:solidFill>
                <a:effectLst/>
                <a:latin typeface="+mn-lt"/>
                <a:ea typeface="+mn-ea"/>
                <a:cs typeface="+mn-cs"/>
              </a:rPr>
              <a:t>因为交换内存地址，可认为是瞬间完成</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屏幕硬件经过数模转换传递而显示出来</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卡顿为什么会产生呢？</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所以</a:t>
            </a:r>
            <a:r>
              <a:rPr kumimoji="1" lang="zh-CN" altLang="en-US" sz="1200" b="0" i="0" kern="1200" dirty="0" smtClean="0">
                <a:solidFill>
                  <a:schemeClr val="tx1"/>
                </a:solidFill>
                <a:effectLst/>
                <a:latin typeface="+mn-lt"/>
                <a:ea typeface="+mn-ea"/>
                <a:cs typeface="+mn-cs"/>
              </a:rPr>
              <a:t>我们做性能优化，要从减轻</a:t>
            </a:r>
            <a:r>
              <a:rPr kumimoji="1" lang="en-US" altLang="zh-CN" sz="1200" b="0" i="0" kern="1200" dirty="0" err="1" smtClean="0">
                <a:solidFill>
                  <a:schemeClr val="tx1"/>
                </a:solidFill>
                <a:effectLst/>
                <a:latin typeface="+mn-lt"/>
                <a:ea typeface="+mn-ea"/>
                <a:cs typeface="+mn-cs"/>
              </a:rPr>
              <a:t>cpu</a:t>
            </a:r>
            <a:r>
              <a:rPr kumimoji="1" lang="zh-CN" altLang="en-US" sz="1200" b="0" i="0" kern="1200" dirty="0" smtClean="0">
                <a:solidFill>
                  <a:schemeClr val="tx1"/>
                </a:solidFill>
                <a:effectLst/>
                <a:latin typeface="+mn-lt"/>
                <a:ea typeface="+mn-ea"/>
                <a:cs typeface="+mn-cs"/>
              </a:rPr>
              <a:t>和</a:t>
            </a:r>
            <a:r>
              <a:rPr kumimoji="1" lang="en-US" altLang="zh-CN" sz="1200" b="0" i="0" kern="1200" dirty="0" err="1" smtClean="0">
                <a:solidFill>
                  <a:schemeClr val="tx1"/>
                </a:solidFill>
                <a:effectLst/>
                <a:latin typeface="+mn-lt"/>
                <a:ea typeface="+mn-ea"/>
                <a:cs typeface="+mn-cs"/>
              </a:rPr>
              <a:t>gpu</a:t>
            </a:r>
            <a:r>
              <a:rPr kumimoji="1" lang="zh-CN" altLang="en-US" sz="1200" b="0" i="0" kern="1200" dirty="0" smtClean="0">
                <a:solidFill>
                  <a:schemeClr val="tx1"/>
                </a:solidFill>
                <a:effectLst/>
                <a:latin typeface="+mn-lt"/>
                <a:ea typeface="+mn-ea"/>
                <a:cs typeface="+mn-cs"/>
              </a:rPr>
              <a:t>负担的角度去思考</a:t>
            </a:r>
            <a:endParaRPr lang="en-US" altLang="zh-CN"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E0FAB7C-0201-AD41-A4D2-5C35B17809DF}" type="slidenum">
              <a:rPr kumimoji="1" lang="zh-CN" altLang="en-US" smtClean="0"/>
              <a:t>9</a:t>
            </a:fld>
            <a:endParaRPr kumimoji="1" lang="zh-CN" altLang="en-US"/>
          </a:p>
        </p:txBody>
      </p:sp>
    </p:spTree>
    <p:extLst>
      <p:ext uri="{BB962C8B-B14F-4D97-AF65-F5344CB8AC3E}">
        <p14:creationId xmlns:p14="http://schemas.microsoft.com/office/powerpoint/2010/main" val="67107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07886E25-2D2B-FE48-AB77-CCAACB2ADBD4}" type="datetimeFigureOut">
              <a:rPr kumimoji="1" lang="zh-CN" altLang="en-US" smtClean="0"/>
              <a:t>2017/3/3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1504552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07886E25-2D2B-FE48-AB77-CCAACB2ADBD4}" type="datetimeFigureOut">
              <a:rPr kumimoji="1" lang="zh-CN" altLang="en-US" smtClean="0"/>
              <a:t>2017/3/3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659074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07886E25-2D2B-FE48-AB77-CCAACB2ADBD4}" type="datetimeFigureOut">
              <a:rPr kumimoji="1" lang="zh-CN" altLang="en-US" smtClean="0"/>
              <a:t>2017/3/3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345209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07886E25-2D2B-FE48-AB77-CCAACB2ADBD4}" type="datetimeFigureOut">
              <a:rPr kumimoji="1" lang="zh-CN" altLang="en-US" smtClean="0"/>
              <a:t>2017/3/3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395251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7886E25-2D2B-FE48-AB77-CCAACB2ADBD4}" type="datetimeFigureOut">
              <a:rPr kumimoji="1" lang="zh-CN" altLang="en-US" smtClean="0"/>
              <a:t>2017/3/3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830553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07886E25-2D2B-FE48-AB77-CCAACB2ADBD4}" type="datetimeFigureOut">
              <a:rPr kumimoji="1" lang="zh-CN" altLang="en-US" smtClean="0"/>
              <a:t>2017/3/3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460985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07886E25-2D2B-FE48-AB77-CCAACB2ADBD4}" type="datetimeFigureOut">
              <a:rPr kumimoji="1" lang="zh-CN" altLang="en-US" smtClean="0"/>
              <a:t>2017/3/3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181272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7886E25-2D2B-FE48-AB77-CCAACB2ADBD4}" type="datetimeFigureOut">
              <a:rPr kumimoji="1" lang="zh-CN" altLang="en-US" smtClean="0"/>
              <a:t>2017/3/3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11850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886E25-2D2B-FE48-AB77-CCAACB2ADBD4}" type="datetimeFigureOut">
              <a:rPr kumimoji="1" lang="zh-CN" altLang="en-US" smtClean="0"/>
              <a:t>2017/3/3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104296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7886E25-2D2B-FE48-AB77-CCAACB2ADBD4}" type="datetimeFigureOut">
              <a:rPr kumimoji="1" lang="zh-CN" altLang="en-US" smtClean="0"/>
              <a:t>2017/3/3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1403531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7886E25-2D2B-FE48-AB77-CCAACB2ADBD4}" type="datetimeFigureOut">
              <a:rPr kumimoji="1" lang="zh-CN" altLang="en-US" smtClean="0"/>
              <a:t>2017/3/3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11947183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7886E25-2D2B-FE48-AB77-CCAACB2ADBD4}" type="datetimeFigureOut">
              <a:rPr kumimoji="1" lang="zh-CN" altLang="en-US" smtClean="0"/>
              <a:t>2017/3/3</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7A73027-7406-3E4B-8EDD-192C959E688B}" type="slidenum">
              <a:rPr kumimoji="1" lang="zh-CN" altLang="en-US" smtClean="0"/>
              <a:t>‹#›</a:t>
            </a:fld>
            <a:endParaRPr kumimoji="1" lang="zh-CN" altLang="en-US"/>
          </a:p>
        </p:txBody>
      </p:sp>
    </p:spTree>
    <p:extLst>
      <p:ext uri="{BB962C8B-B14F-4D97-AF65-F5344CB8AC3E}">
        <p14:creationId xmlns:p14="http://schemas.microsoft.com/office/powerpoint/2010/main" val="164444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3.png"/><Relationship Id="rId5" Type="http://schemas.openxmlformats.org/officeDocument/2006/relationships/image" Target="../media/image22.png"/><Relationship Id="rId6" Type="http://schemas.openxmlformats.org/officeDocument/2006/relationships/image" Target="../media/image23.jpg"/><Relationship Id="rId7" Type="http://schemas.openxmlformats.org/officeDocument/2006/relationships/image" Target="../media/image24.jpg"/><Relationship Id="rId8"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7.xml"/><Relationship Id="rId5" Type="http://schemas.openxmlformats.org/officeDocument/2006/relationships/image" Target="../media/image28.jpg"/><Relationship Id="rId6" Type="http://schemas.openxmlformats.org/officeDocument/2006/relationships/image" Target="../media/image3.png"/><Relationship Id="rId7" Type="http://schemas.openxmlformats.org/officeDocument/2006/relationships/image" Target="../media/image29.png"/><Relationship Id="rId1" Type="http://schemas.microsoft.com/office/2007/relationships/media" Target="../media/media2.mov"/><Relationship Id="rId2" Type="http://schemas.openxmlformats.org/officeDocument/2006/relationships/video" Target="../media/media2.mo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jpg"/><Relationship Id="rId6" Type="http://schemas.openxmlformats.org/officeDocument/2006/relationships/image" Target="../media/image3.png"/><Relationship Id="rId7" Type="http://schemas.openxmlformats.org/officeDocument/2006/relationships/image" Target="../media/image4.jp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microsoft.com/office/2007/relationships/media" Target="../media/media1.mov"/><Relationship Id="rId2" Type="http://schemas.openxmlformats.org/officeDocument/2006/relationships/video" Target="../media/media1.mov"/></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microsoft.com/office/2007/relationships/media" Target="../media/media4.mov"/><Relationship Id="rId4" Type="http://schemas.openxmlformats.org/officeDocument/2006/relationships/video" Target="../media/media4.mov"/><Relationship Id="rId5" Type="http://schemas.openxmlformats.org/officeDocument/2006/relationships/slideLayout" Target="../slideLayouts/slideLayout2.xml"/><Relationship Id="rId6" Type="http://schemas.openxmlformats.org/officeDocument/2006/relationships/notesSlide" Target="../notesSlides/notesSlide32.xml"/><Relationship Id="rId7" Type="http://schemas.openxmlformats.org/officeDocument/2006/relationships/image" Target="../media/image28.jpg"/><Relationship Id="rId8" Type="http://schemas.openxmlformats.org/officeDocument/2006/relationships/image" Target="../media/image3.png"/><Relationship Id="rId9" Type="http://schemas.openxmlformats.org/officeDocument/2006/relationships/image" Target="../media/image49.png"/><Relationship Id="rId10" Type="http://schemas.openxmlformats.org/officeDocument/2006/relationships/image" Target="../media/image50.png"/><Relationship Id="rId1" Type="http://schemas.microsoft.com/office/2007/relationships/media" Target="../media/media3.mov"/><Relationship Id="rId2" Type="http://schemas.openxmlformats.org/officeDocument/2006/relationships/video" Target="../media/media3.mov"/></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tiff"/><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0.jpg"/></Relationships>
</file>

<file path=ppt/slides/_rels/slide39.xml.rels><?xml version="1.0" encoding="UTF-8" standalone="yes"?>
<Relationships xmlns="http://schemas.openxmlformats.org/package/2006/relationships"><Relationship Id="rId11" Type="http://schemas.openxmlformats.org/officeDocument/2006/relationships/image" Target="../media/image68.jpeg"/><Relationship Id="rId12"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1.jp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789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文本框 3"/>
          <p:cNvSpPr txBox="1"/>
          <p:nvPr/>
        </p:nvSpPr>
        <p:spPr>
          <a:xfrm>
            <a:off x="2457478" y="2048530"/>
            <a:ext cx="4229043" cy="523220"/>
          </a:xfrm>
          <a:prstGeom prst="rect">
            <a:avLst/>
          </a:prstGeom>
          <a:noFill/>
        </p:spPr>
        <p:txBody>
          <a:bodyPr wrap="none" rtlCol="0">
            <a:spAutoFit/>
          </a:bodyPr>
          <a:lstStyle/>
          <a:p>
            <a:pPr algn="dist"/>
            <a:r>
              <a:rPr kumimoji="1" lang="zh-CN" altLang="en-US" sz="2800" spc="300" dirty="0" smtClean="0">
                <a:latin typeface="PingFang SC" charset="-122"/>
                <a:ea typeface="PingFang SC" charset="-122"/>
                <a:cs typeface="PingFang SC" charset="-122"/>
              </a:rPr>
              <a:t>如何减轻</a:t>
            </a:r>
            <a:r>
              <a:rPr kumimoji="1" lang="en-US" altLang="zh-CN" sz="2800" spc="300" dirty="0" smtClean="0">
                <a:latin typeface="PingFang SC" charset="-122"/>
                <a:ea typeface="PingFang SC" charset="-122"/>
                <a:cs typeface="PingFang SC" charset="-122"/>
              </a:rPr>
              <a:t>CPU</a:t>
            </a:r>
            <a:r>
              <a:rPr kumimoji="1" lang="zh-CN" altLang="en-US" sz="2800" spc="300" dirty="0" smtClean="0">
                <a:latin typeface="PingFang SC" charset="-122"/>
                <a:ea typeface="PingFang SC" charset="-122"/>
                <a:cs typeface="PingFang SC" charset="-122"/>
              </a:rPr>
              <a:t>的负担？</a:t>
            </a:r>
            <a:endParaRPr kumimoji="1" lang="zh-CN" altLang="en-US" sz="2800" spc="300" dirty="0">
              <a:latin typeface="PingFang SC" charset="-122"/>
              <a:ea typeface="PingFang SC" charset="-122"/>
              <a:cs typeface="PingFang SC" charset="-122"/>
            </a:endParaRPr>
          </a:p>
        </p:txBody>
      </p:sp>
    </p:spTree>
    <p:extLst>
      <p:ext uri="{BB962C8B-B14F-4D97-AF65-F5344CB8AC3E}">
        <p14:creationId xmlns:p14="http://schemas.microsoft.com/office/powerpoint/2010/main" val="183863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108" y="903141"/>
            <a:ext cx="4625784" cy="3670192"/>
          </a:xfrm>
          <a:prstGeom prst="rect">
            <a:avLst/>
          </a:prstGeom>
          <a:effectLst>
            <a:glow rad="101600">
              <a:schemeClr val="accent3">
                <a:satMod val="175000"/>
                <a:alpha val="40000"/>
              </a:schemeClr>
            </a:glow>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9415" y="308095"/>
            <a:ext cx="3300405" cy="526980"/>
          </a:xfrm>
          <a:prstGeom prst="rect">
            <a:avLst/>
          </a:prstGeom>
        </p:spPr>
      </p:pic>
      <p:sp>
        <p:nvSpPr>
          <p:cNvPr id="8" name="文本框 7"/>
          <p:cNvSpPr txBox="1"/>
          <p:nvPr/>
        </p:nvSpPr>
        <p:spPr>
          <a:xfrm>
            <a:off x="3937899" y="376161"/>
            <a:ext cx="3260251" cy="369332"/>
          </a:xfrm>
          <a:prstGeom prst="rect">
            <a:avLst/>
          </a:prstGeom>
          <a:noFill/>
        </p:spPr>
        <p:txBody>
          <a:bodyPr wrap="none" rtlCol="0">
            <a:spAutoFit/>
          </a:bodyPr>
          <a:lstStyle/>
          <a:p>
            <a:pPr marL="257175" indent="-257175">
              <a:buClr>
                <a:srgbClr val="C00000"/>
              </a:buClr>
              <a:buFont typeface="Wingdings" charset="2"/>
              <a:buChar char="u"/>
            </a:pPr>
            <a:r>
              <a:rPr lang="en-US" altLang="zh-CN" b="1" dirty="0" err="1"/>
              <a:t>AutoLayout</a:t>
            </a:r>
            <a:r>
              <a:rPr lang="zh-CN" altLang="en-US" b="1" dirty="0"/>
              <a:t> </a:t>
            </a:r>
            <a:r>
              <a:rPr lang="en-US" altLang="zh-CN" b="1" dirty="0"/>
              <a:t>                    Frame</a:t>
            </a:r>
            <a:endParaRPr kumimoji="1" lang="zh-CN" altLang="en-US" b="1" dirty="0"/>
          </a:p>
        </p:txBody>
      </p:sp>
    </p:spTree>
    <p:extLst>
      <p:ext uri="{BB962C8B-B14F-4D97-AF65-F5344CB8AC3E}">
        <p14:creationId xmlns:p14="http://schemas.microsoft.com/office/powerpoint/2010/main" val="192964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矩形 3"/>
          <p:cNvSpPr/>
          <p:nvPr/>
        </p:nvSpPr>
        <p:spPr>
          <a:xfrm>
            <a:off x="2453471" y="2048530"/>
            <a:ext cx="4237057" cy="523220"/>
          </a:xfrm>
          <a:prstGeom prst="rect">
            <a:avLst/>
          </a:prstGeom>
        </p:spPr>
        <p:txBody>
          <a:bodyPr wrap="none">
            <a:spAutoFit/>
          </a:bodyPr>
          <a:lstStyle/>
          <a:p>
            <a:r>
              <a:rPr kumimoji="1" lang="zh-CN" altLang="en-US" sz="2800" spc="300" dirty="0">
                <a:latin typeface="PingFang SC" charset="-122"/>
                <a:ea typeface="PingFang SC" charset="-122"/>
                <a:cs typeface="PingFang SC" charset="-122"/>
              </a:rPr>
              <a:t>如何</a:t>
            </a:r>
            <a:r>
              <a:rPr kumimoji="1" lang="zh-CN" altLang="en-US" sz="2800" spc="300" dirty="0" smtClean="0">
                <a:latin typeface="PingFang SC" charset="-122"/>
                <a:ea typeface="PingFang SC" charset="-122"/>
                <a:cs typeface="PingFang SC" charset="-122"/>
              </a:rPr>
              <a:t>减轻</a:t>
            </a:r>
            <a:r>
              <a:rPr kumimoji="1" lang="en-US" altLang="zh-CN" sz="2800" spc="300" dirty="0" smtClean="0">
                <a:latin typeface="PingFang SC" charset="-122"/>
                <a:ea typeface="PingFang SC" charset="-122"/>
                <a:cs typeface="PingFang SC" charset="-122"/>
              </a:rPr>
              <a:t>GPU</a:t>
            </a:r>
            <a:r>
              <a:rPr kumimoji="1" lang="zh-CN" altLang="en-US" sz="2800" spc="300" dirty="0" smtClean="0">
                <a:latin typeface="PingFang SC" charset="-122"/>
                <a:ea typeface="PingFang SC" charset="-122"/>
                <a:cs typeface="PingFang SC" charset="-122"/>
              </a:rPr>
              <a:t>的</a:t>
            </a:r>
            <a:r>
              <a:rPr kumimoji="1" lang="zh-CN" altLang="en-US" sz="2800" spc="300" dirty="0">
                <a:latin typeface="PingFang SC" charset="-122"/>
                <a:ea typeface="PingFang SC" charset="-122"/>
                <a:cs typeface="PingFang SC" charset="-122"/>
              </a:rPr>
              <a:t>负担？</a:t>
            </a:r>
          </a:p>
        </p:txBody>
      </p:sp>
    </p:spTree>
    <p:extLst>
      <p:ext uri="{BB962C8B-B14F-4D97-AF65-F5344CB8AC3E}">
        <p14:creationId xmlns:p14="http://schemas.microsoft.com/office/powerpoint/2010/main" val="188713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文本框 5"/>
          <p:cNvSpPr txBox="1"/>
          <p:nvPr/>
        </p:nvSpPr>
        <p:spPr>
          <a:xfrm>
            <a:off x="4937760" y="322133"/>
            <a:ext cx="2900153" cy="369332"/>
          </a:xfrm>
          <a:prstGeom prst="rect">
            <a:avLst/>
          </a:prstGeom>
          <a:noFill/>
        </p:spPr>
        <p:txBody>
          <a:bodyPr wrap="none" rtlCol="0">
            <a:spAutoFit/>
          </a:bodyPr>
          <a:lstStyle/>
          <a:p>
            <a:pPr marL="257175" indent="-257175">
              <a:buClr>
                <a:srgbClr val="C00000"/>
              </a:buClr>
              <a:buFont typeface="Wingdings" charset="2"/>
              <a:buChar char="u"/>
            </a:pPr>
            <a:r>
              <a:rPr lang="en-US" altLang="zh-CN" b="1" dirty="0">
                <a:latin typeface="PingFang SC" charset="-122"/>
                <a:ea typeface="PingFang SC" charset="-122"/>
                <a:cs typeface="PingFang SC" charset="-122"/>
              </a:rPr>
              <a:t>Off-Screen Rendering</a:t>
            </a:r>
            <a:endParaRPr kumimoji="1" lang="zh-CN" altLang="en-US" b="1" dirty="0">
              <a:latin typeface="PingFang SC" charset="-122"/>
              <a:ea typeface="PingFang SC" charset="-122"/>
              <a:cs typeface="PingFang SC" charset="-122"/>
            </a:endParaRPr>
          </a:p>
        </p:txBody>
      </p:sp>
      <p:sp>
        <p:nvSpPr>
          <p:cNvPr id="3" name="文本框 2"/>
          <p:cNvSpPr txBox="1"/>
          <p:nvPr/>
        </p:nvSpPr>
        <p:spPr>
          <a:xfrm>
            <a:off x="3641337" y="893974"/>
            <a:ext cx="1923925" cy="369332"/>
          </a:xfrm>
          <a:prstGeom prst="rect">
            <a:avLst/>
          </a:prstGeom>
          <a:noFill/>
        </p:spPr>
        <p:txBody>
          <a:bodyPr wrap="none" rtlCol="0">
            <a:spAutoFit/>
          </a:bodyPr>
          <a:lstStyle/>
          <a:p>
            <a:r>
              <a:rPr kumimoji="1" lang="zh-CN" altLang="en-US" dirty="0">
                <a:latin typeface="PingFang SC" charset="-122"/>
                <a:ea typeface="PingFang SC" charset="-122"/>
                <a:cs typeface="PingFang SC" charset="-122"/>
              </a:rPr>
              <a:t>什么是离屏渲染</a:t>
            </a:r>
            <a:r>
              <a:rPr kumimoji="1" lang="en-US" altLang="zh-CN" dirty="0">
                <a:latin typeface="PingFang SC" charset="-122"/>
                <a:ea typeface="PingFang SC" charset="-122"/>
                <a:cs typeface="PingFang SC" charset="-122"/>
              </a:rPr>
              <a:t>?</a:t>
            </a:r>
            <a:endParaRPr kumimoji="1" lang="zh-CN" altLang="en-US" dirty="0">
              <a:latin typeface="PingFang SC" charset="-122"/>
              <a:ea typeface="PingFang SC" charset="-122"/>
              <a:cs typeface="PingFang SC" charset="-122"/>
            </a:endParaRPr>
          </a:p>
        </p:txBody>
      </p:sp>
      <p:sp>
        <p:nvSpPr>
          <p:cNvPr id="4" name="文本框 3"/>
          <p:cNvSpPr txBox="1"/>
          <p:nvPr/>
        </p:nvSpPr>
        <p:spPr>
          <a:xfrm>
            <a:off x="1237179" y="1237142"/>
            <a:ext cx="6824625" cy="1650452"/>
          </a:xfrm>
          <a:prstGeom prst="rect">
            <a:avLst/>
          </a:prstGeom>
          <a:noFill/>
        </p:spPr>
        <p:txBody>
          <a:bodyPr wrap="none" rtlCol="0">
            <a:spAutoFit/>
          </a:bodyPr>
          <a:lstStyle/>
          <a:p>
            <a:pPr marL="214313" indent="-214313">
              <a:lnSpc>
                <a:spcPct val="150000"/>
              </a:lnSpc>
              <a:buClr>
                <a:srgbClr val="C00000"/>
              </a:buClr>
              <a:buFont typeface="Wingdings" charset="2"/>
              <a:buChar char="l"/>
            </a:pPr>
            <a:r>
              <a:rPr lang="en-US" altLang="zh-CN" sz="1350" dirty="0">
                <a:latin typeface="PingFang SC" charset="-122"/>
                <a:ea typeface="PingFang SC" charset="-122"/>
                <a:cs typeface="PingFang SC" charset="-122"/>
              </a:rPr>
              <a:t>On-Screen Rendering</a:t>
            </a:r>
            <a:br>
              <a:rPr lang="en-US" altLang="zh-CN" sz="1350" dirty="0">
                <a:latin typeface="PingFang SC" charset="-122"/>
                <a:ea typeface="PingFang SC" charset="-122"/>
                <a:cs typeface="PingFang SC" charset="-122"/>
              </a:rPr>
            </a:br>
            <a:r>
              <a:rPr lang="zh-CN" altLang="en-US" sz="1350" dirty="0">
                <a:latin typeface="PingFang SC" charset="-122"/>
                <a:ea typeface="PingFang SC" charset="-122"/>
                <a:cs typeface="PingFang SC" charset="-122"/>
              </a:rPr>
              <a:t>意为当前屏幕渲染，指的是</a:t>
            </a:r>
            <a:r>
              <a:rPr lang="en-US" altLang="zh-CN" sz="1350" dirty="0">
                <a:latin typeface="PingFang SC" charset="-122"/>
                <a:ea typeface="PingFang SC" charset="-122"/>
                <a:cs typeface="PingFang SC" charset="-122"/>
              </a:rPr>
              <a:t>GPU</a:t>
            </a:r>
            <a:r>
              <a:rPr lang="zh-CN" altLang="en-US" sz="1350" dirty="0">
                <a:latin typeface="PingFang SC" charset="-122"/>
                <a:ea typeface="PingFang SC" charset="-122"/>
                <a:cs typeface="PingFang SC" charset="-122"/>
              </a:rPr>
              <a:t>的渲染操作是在当前用于显示的屏幕缓冲区中进行。</a:t>
            </a:r>
          </a:p>
          <a:p>
            <a:pPr marL="214313" indent="-214313">
              <a:lnSpc>
                <a:spcPct val="150000"/>
              </a:lnSpc>
              <a:buClr>
                <a:srgbClr val="C00000"/>
              </a:buClr>
              <a:buFont typeface="Wingdings" charset="2"/>
              <a:buChar char="l"/>
            </a:pPr>
            <a:r>
              <a:rPr lang="en-US" altLang="zh-CN" sz="1350" dirty="0">
                <a:latin typeface="PingFang SC" charset="-122"/>
                <a:ea typeface="PingFang SC" charset="-122"/>
                <a:cs typeface="PingFang SC" charset="-122"/>
              </a:rPr>
              <a:t>Off-Screen Rendering</a:t>
            </a:r>
            <a:br>
              <a:rPr lang="en-US" altLang="zh-CN" sz="1350" dirty="0">
                <a:latin typeface="PingFang SC" charset="-122"/>
                <a:ea typeface="PingFang SC" charset="-122"/>
                <a:cs typeface="PingFang SC" charset="-122"/>
              </a:rPr>
            </a:br>
            <a:r>
              <a:rPr lang="zh-CN" altLang="en-US" sz="1350" dirty="0">
                <a:latin typeface="PingFang SC" charset="-122"/>
                <a:ea typeface="PingFang SC" charset="-122"/>
                <a:cs typeface="PingFang SC" charset="-122"/>
              </a:rPr>
              <a:t>意为离屏渲染，指的是</a:t>
            </a:r>
            <a:r>
              <a:rPr lang="en-US" altLang="zh-CN" sz="1350" dirty="0">
                <a:latin typeface="PingFang SC" charset="-122"/>
                <a:ea typeface="PingFang SC" charset="-122"/>
                <a:cs typeface="PingFang SC" charset="-122"/>
              </a:rPr>
              <a:t>GPU</a:t>
            </a:r>
            <a:r>
              <a:rPr lang="zh-CN" altLang="en-US" sz="1350" dirty="0">
                <a:latin typeface="PingFang SC" charset="-122"/>
                <a:ea typeface="PingFang SC" charset="-122"/>
                <a:cs typeface="PingFang SC" charset="-122"/>
              </a:rPr>
              <a:t>在当前屏幕缓冲区以外新开辟一个缓冲区进行渲染操作</a:t>
            </a:r>
          </a:p>
          <a:p>
            <a:pPr>
              <a:lnSpc>
                <a:spcPct val="150000"/>
              </a:lnSpc>
            </a:pPr>
            <a:endParaRPr kumimoji="1" lang="zh-CN" altLang="en-US" sz="1350" dirty="0">
              <a:latin typeface="PingFang SC" charset="-122"/>
              <a:ea typeface="PingFang SC" charset="-122"/>
              <a:cs typeface="PingFang SC" charset="-122"/>
            </a:endParaRPr>
          </a:p>
        </p:txBody>
      </p:sp>
      <p:pic>
        <p:nvPicPr>
          <p:cNvPr id="7" name="图片 6"/>
          <p:cNvPicPr>
            <a:picLocks noChangeAspect="1"/>
          </p:cNvPicPr>
          <p:nvPr/>
        </p:nvPicPr>
        <p:blipFill>
          <a:blip r:embed="rId4"/>
          <a:stretch>
            <a:fillRect/>
          </a:stretch>
        </p:blipFill>
        <p:spPr>
          <a:xfrm>
            <a:off x="3022600" y="2723992"/>
            <a:ext cx="3098801" cy="1906308"/>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51130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 calcmode="lin" valueType="num">
                                      <p:cBhvr additive="base">
                                        <p:cTn id="20"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文本框 3"/>
          <p:cNvSpPr txBox="1"/>
          <p:nvPr/>
        </p:nvSpPr>
        <p:spPr>
          <a:xfrm>
            <a:off x="1639874" y="1664789"/>
            <a:ext cx="2820003" cy="1823576"/>
          </a:xfrm>
          <a:prstGeom prst="rect">
            <a:avLst/>
          </a:prstGeom>
          <a:noFill/>
        </p:spPr>
        <p:txBody>
          <a:bodyPr wrap="none" rtlCol="0">
            <a:spAutoFit/>
          </a:bodyPr>
          <a:lstStyle/>
          <a:p>
            <a:pPr marL="257175" indent="-257175">
              <a:lnSpc>
                <a:spcPct val="250000"/>
              </a:lnSpc>
              <a:buFont typeface="Wingdings" charset="2"/>
              <a:buChar char="ü"/>
            </a:pPr>
            <a:r>
              <a:rPr lang="en-US" altLang="zh-CN" sz="1500" dirty="0" err="1">
                <a:latin typeface="PingFang SC" charset="-122"/>
                <a:ea typeface="PingFang SC" charset="-122"/>
                <a:cs typeface="PingFang SC" charset="-122"/>
              </a:rPr>
              <a:t>shouldRasterize</a:t>
            </a:r>
            <a:r>
              <a:rPr lang="zh-CN" altLang="en-US" sz="1500" dirty="0">
                <a:latin typeface="PingFang SC" charset="-122"/>
                <a:ea typeface="PingFang SC" charset="-122"/>
                <a:cs typeface="PingFang SC" charset="-122"/>
              </a:rPr>
              <a:t>（光栅化）</a:t>
            </a:r>
          </a:p>
          <a:p>
            <a:pPr marL="257175" indent="-257175">
              <a:lnSpc>
                <a:spcPct val="250000"/>
              </a:lnSpc>
              <a:buFont typeface="Wingdings" charset="2"/>
              <a:buChar char="ü"/>
            </a:pPr>
            <a:r>
              <a:rPr lang="en-US" altLang="zh-CN" sz="1500" dirty="0">
                <a:latin typeface="PingFang SC" charset="-122"/>
                <a:ea typeface="PingFang SC" charset="-122"/>
                <a:cs typeface="PingFang SC" charset="-122"/>
              </a:rPr>
              <a:t>masks</a:t>
            </a:r>
            <a:r>
              <a:rPr lang="zh-CN" altLang="en-US" sz="1500" dirty="0">
                <a:latin typeface="PingFang SC" charset="-122"/>
                <a:ea typeface="PingFang SC" charset="-122"/>
                <a:cs typeface="PingFang SC" charset="-122"/>
              </a:rPr>
              <a:t>（遮罩）</a:t>
            </a:r>
          </a:p>
          <a:p>
            <a:pPr marL="257175" indent="-257175">
              <a:lnSpc>
                <a:spcPct val="250000"/>
              </a:lnSpc>
              <a:buFont typeface="Wingdings" charset="2"/>
              <a:buChar char="ü"/>
            </a:pPr>
            <a:r>
              <a:rPr lang="en-US" altLang="zh-CN" sz="1500" dirty="0">
                <a:latin typeface="PingFang SC" charset="-122"/>
                <a:ea typeface="PingFang SC" charset="-122"/>
                <a:cs typeface="PingFang SC" charset="-122"/>
              </a:rPr>
              <a:t>shadows</a:t>
            </a:r>
            <a:r>
              <a:rPr lang="zh-CN" altLang="en-US" sz="1500" dirty="0">
                <a:latin typeface="PingFang SC" charset="-122"/>
                <a:ea typeface="PingFang SC" charset="-122"/>
                <a:cs typeface="PingFang SC" charset="-122"/>
              </a:rPr>
              <a:t>（阴影</a:t>
            </a:r>
            <a:r>
              <a:rPr lang="zh-CN" altLang="en-US" sz="1500" dirty="0" smtClean="0">
                <a:latin typeface="PingFang SC" charset="-122"/>
                <a:ea typeface="PingFang SC" charset="-122"/>
                <a:cs typeface="PingFang SC" charset="-122"/>
              </a:rPr>
              <a:t>）</a:t>
            </a:r>
            <a:endParaRPr lang="zh-CN" altLang="en-US" sz="1500" dirty="0">
              <a:latin typeface="PingFang SC" charset="-122"/>
              <a:ea typeface="PingFang SC" charset="-122"/>
              <a:cs typeface="PingFang SC" charset="-122"/>
            </a:endParaRPr>
          </a:p>
        </p:txBody>
      </p:sp>
      <p:sp>
        <p:nvSpPr>
          <p:cNvPr id="5" name="文本框 4"/>
          <p:cNvSpPr txBox="1"/>
          <p:nvPr/>
        </p:nvSpPr>
        <p:spPr>
          <a:xfrm>
            <a:off x="3464004" y="1024936"/>
            <a:ext cx="2262158" cy="369332"/>
          </a:xfrm>
          <a:prstGeom prst="rect">
            <a:avLst/>
          </a:prstGeom>
          <a:noFill/>
        </p:spPr>
        <p:txBody>
          <a:bodyPr wrap="none" rtlCol="0">
            <a:spAutoFit/>
          </a:bodyPr>
          <a:lstStyle/>
          <a:p>
            <a:r>
              <a:rPr lang="zh-CN" altLang="en-US" dirty="0" smtClean="0">
                <a:latin typeface="PingFang SC" charset="-122"/>
                <a:ea typeface="PingFang SC" charset="-122"/>
                <a:cs typeface="PingFang SC" charset="-122"/>
              </a:rPr>
              <a:t>如何触发</a:t>
            </a:r>
            <a:r>
              <a:rPr lang="zh-CN" altLang="en-US" dirty="0">
                <a:latin typeface="PingFang SC" charset="-122"/>
                <a:ea typeface="PingFang SC" charset="-122"/>
                <a:cs typeface="PingFang SC" charset="-122"/>
              </a:rPr>
              <a:t>离屏渲染？</a:t>
            </a:r>
            <a:endParaRPr kumimoji="1" lang="zh-CN" altLang="en-US" dirty="0">
              <a:latin typeface="PingFang SC" charset="-122"/>
              <a:ea typeface="PingFang SC" charset="-122"/>
              <a:cs typeface="PingFang SC" charset="-122"/>
            </a:endParaRPr>
          </a:p>
        </p:txBody>
      </p:sp>
      <p:sp>
        <p:nvSpPr>
          <p:cNvPr id="3" name="矩形 2"/>
          <p:cNvSpPr/>
          <p:nvPr/>
        </p:nvSpPr>
        <p:spPr>
          <a:xfrm>
            <a:off x="4937831" y="335067"/>
            <a:ext cx="2900153" cy="369332"/>
          </a:xfrm>
          <a:prstGeom prst="rect">
            <a:avLst/>
          </a:prstGeom>
        </p:spPr>
        <p:txBody>
          <a:bodyPr wrap="none">
            <a:spAutoFit/>
          </a:bodyPr>
          <a:lstStyle/>
          <a:p>
            <a:pPr marL="257175" indent="-257175">
              <a:buClr>
                <a:srgbClr val="C00000"/>
              </a:buClr>
              <a:buFont typeface="Wingdings" charset="2"/>
              <a:buChar char="u"/>
            </a:pPr>
            <a:r>
              <a:rPr lang="en-US" altLang="zh-CN" b="1" dirty="0">
                <a:latin typeface="PingFang SC" charset="-122"/>
                <a:ea typeface="PingFang SC" charset="-122"/>
                <a:cs typeface="PingFang SC" charset="-122"/>
              </a:rPr>
              <a:t>Off-Screen Rendering</a:t>
            </a:r>
            <a:endParaRPr kumimoji="1" lang="zh-CN" altLang="en-US" b="1" dirty="0">
              <a:latin typeface="PingFang SC" charset="-122"/>
              <a:ea typeface="PingFang SC" charset="-122"/>
              <a:cs typeface="PingFang SC" charset="-122"/>
            </a:endParaRPr>
          </a:p>
        </p:txBody>
      </p:sp>
      <p:sp>
        <p:nvSpPr>
          <p:cNvPr id="7" name="文本框 6"/>
          <p:cNvSpPr txBox="1"/>
          <p:nvPr/>
        </p:nvSpPr>
        <p:spPr>
          <a:xfrm>
            <a:off x="5232928" y="1664789"/>
            <a:ext cx="2922595" cy="1823576"/>
          </a:xfrm>
          <a:prstGeom prst="rect">
            <a:avLst/>
          </a:prstGeom>
          <a:noFill/>
        </p:spPr>
        <p:txBody>
          <a:bodyPr wrap="none" rtlCol="0">
            <a:spAutoFit/>
          </a:bodyPr>
          <a:lstStyle/>
          <a:p>
            <a:pPr marL="257175" indent="-257175">
              <a:lnSpc>
                <a:spcPct val="250000"/>
              </a:lnSpc>
              <a:buFont typeface="Wingdings" charset="2"/>
              <a:buChar char="ü"/>
            </a:pPr>
            <a:r>
              <a:rPr lang="en-US" altLang="zh-CN" sz="1500" dirty="0">
                <a:latin typeface="PingFang SC" charset="-122"/>
                <a:ea typeface="PingFang SC" charset="-122"/>
                <a:cs typeface="PingFang SC" charset="-122"/>
              </a:rPr>
              <a:t>edge antialiasing</a:t>
            </a:r>
            <a:r>
              <a:rPr lang="zh-CN" altLang="en-US" sz="1500" dirty="0">
                <a:latin typeface="PingFang SC" charset="-122"/>
                <a:ea typeface="PingFang SC" charset="-122"/>
                <a:cs typeface="PingFang SC" charset="-122"/>
              </a:rPr>
              <a:t>（抗锯齿）</a:t>
            </a:r>
          </a:p>
          <a:p>
            <a:pPr marL="257175" indent="-257175">
              <a:lnSpc>
                <a:spcPct val="250000"/>
              </a:lnSpc>
              <a:buFont typeface="Wingdings" charset="2"/>
              <a:buChar char="ü"/>
            </a:pPr>
            <a:r>
              <a:rPr lang="en-US" altLang="zh-CN" sz="1500" dirty="0">
                <a:latin typeface="PingFang SC" charset="-122"/>
                <a:ea typeface="PingFang SC" charset="-122"/>
                <a:cs typeface="PingFang SC" charset="-122"/>
              </a:rPr>
              <a:t>group opacity</a:t>
            </a:r>
            <a:r>
              <a:rPr lang="zh-CN" altLang="en-US" sz="1500" dirty="0">
                <a:latin typeface="PingFang SC" charset="-122"/>
                <a:ea typeface="PingFang SC" charset="-122"/>
                <a:cs typeface="PingFang SC" charset="-122"/>
              </a:rPr>
              <a:t>（不透明）</a:t>
            </a:r>
          </a:p>
          <a:p>
            <a:pPr marL="257175" indent="-257175">
              <a:lnSpc>
                <a:spcPct val="250000"/>
              </a:lnSpc>
              <a:buFont typeface="Wingdings" charset="2"/>
              <a:buChar char="ü"/>
            </a:pPr>
            <a:r>
              <a:rPr lang="en-US" altLang="zh-CN" sz="1500" dirty="0" err="1">
                <a:latin typeface="PingFang SC" charset="-122"/>
                <a:ea typeface="PingFang SC" charset="-122"/>
                <a:cs typeface="PingFang SC" charset="-122"/>
              </a:rPr>
              <a:t>cornerRadius</a:t>
            </a:r>
            <a:r>
              <a:rPr lang="en-US" altLang="zh-CN" sz="1500" dirty="0">
                <a:latin typeface="PingFang SC" charset="-122"/>
                <a:ea typeface="PingFang SC" charset="-122"/>
                <a:cs typeface="PingFang SC" charset="-122"/>
              </a:rPr>
              <a:t>(</a:t>
            </a:r>
            <a:r>
              <a:rPr lang="zh-CN" altLang="en-US" sz="1500" dirty="0">
                <a:latin typeface="PingFang SC" charset="-122"/>
                <a:ea typeface="PingFang SC" charset="-122"/>
                <a:cs typeface="PingFang SC" charset="-122"/>
              </a:rPr>
              <a:t>圆角</a:t>
            </a:r>
            <a:r>
              <a:rPr lang="en-US" altLang="zh-CN" sz="1500" dirty="0" smtClean="0">
                <a:latin typeface="PingFang SC" charset="-122"/>
                <a:ea typeface="PingFang SC" charset="-122"/>
                <a:cs typeface="PingFang SC" charset="-122"/>
              </a:rPr>
              <a:t>)</a:t>
            </a:r>
            <a:endParaRPr lang="zh-CN" altLang="en-US" sz="1500" dirty="0">
              <a:latin typeface="PingFang SC" charset="-122"/>
              <a:ea typeface="PingFang SC" charset="-122"/>
              <a:cs typeface="PingFang SC" charset="-122"/>
            </a:endParaRPr>
          </a:p>
        </p:txBody>
      </p:sp>
    </p:spTree>
    <p:extLst>
      <p:ext uri="{BB962C8B-B14F-4D97-AF65-F5344CB8AC3E}">
        <p14:creationId xmlns:p14="http://schemas.microsoft.com/office/powerpoint/2010/main" val="149397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 calcmode="lin" valueType="num">
                                      <p:cBhvr additive="base">
                                        <p:cTn id="20"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 calcmode="lin" valueType="num">
                                      <p:cBhvr additive="base">
                                        <p:cTn id="26"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33" dur="500"/>
                                        <p:tgtEl>
                                          <p:spTgt spid="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7">
                                            <p:txEl>
                                              <p:pRg st="1" end="1"/>
                                            </p:txEl>
                                          </p:spTgt>
                                        </p:tgtEl>
                                        <p:attrNameLst>
                                          <p:attrName>style.visibility</p:attrName>
                                        </p:attrNameLst>
                                      </p:cBhvr>
                                      <p:to>
                                        <p:strVal val="visible"/>
                                      </p:to>
                                    </p:set>
                                    <p:anim calcmode="lin" valueType="num">
                                      <p:cBhvr additive="base">
                                        <p:cTn id="38"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39" dur="500"/>
                                        <p:tgtEl>
                                          <p:spTgt spid="7">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7">
                                            <p:txEl>
                                              <p:pRg st="2" end="2"/>
                                            </p:txEl>
                                          </p:spTgt>
                                        </p:tgtEl>
                                        <p:attrNameLst>
                                          <p:attrName>style.visibility</p:attrName>
                                        </p:attrNameLst>
                                      </p:cBhvr>
                                      <p:to>
                                        <p:strVal val="visible"/>
                                      </p:to>
                                    </p:set>
                                    <p:anim calcmode="lin" valueType="num">
                                      <p:cBhvr additive="base">
                                        <p:cTn id="44" dur="500"/>
                                        <p:tgtEl>
                                          <p:spTgt spid="7">
                                            <p:txEl>
                                              <p:pRg st="2" end="2"/>
                                            </p:txEl>
                                          </p:spTgt>
                                        </p:tgtEl>
                                        <p:attrNameLst>
                                          <p:attrName>ppt_y</p:attrName>
                                        </p:attrNameLst>
                                      </p:cBhvr>
                                      <p:tavLst>
                                        <p:tav tm="0">
                                          <p:val>
                                            <p:strVal val="#ppt_y+#ppt_h*1.125000"/>
                                          </p:val>
                                        </p:tav>
                                        <p:tav tm="100000">
                                          <p:val>
                                            <p:strVal val="#ppt_y"/>
                                          </p:val>
                                        </p:tav>
                                      </p:tavLst>
                                    </p:anim>
                                    <p:animEffect transition="in" filter="wipe(up)">
                                      <p:cBhvr>
                                        <p:cTn id="4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620" y="545267"/>
            <a:ext cx="1923441" cy="4052966"/>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584" y="1092736"/>
            <a:ext cx="1663512" cy="2958029"/>
          </a:xfrm>
          <a:prstGeom prst="rect">
            <a:avLst/>
          </a:prstGeom>
          <a:ln>
            <a:solidFill>
              <a:srgbClr val="797979"/>
            </a:solidFill>
          </a:ln>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5682" y="1755772"/>
            <a:ext cx="1171761" cy="1631957"/>
          </a:xfrm>
          <a:prstGeom prst="rect">
            <a:avLst/>
          </a:prstGeom>
          <a:ln>
            <a:noFill/>
          </a:ln>
          <a:effectLst>
            <a:glow rad="101600">
              <a:schemeClr val="accent3">
                <a:satMod val="175000"/>
                <a:alpha val="40000"/>
              </a:schemeClr>
            </a:glow>
          </a:effectLst>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1784" y="1755772"/>
            <a:ext cx="1216914" cy="1631957"/>
          </a:xfrm>
          <a:prstGeom prst="rect">
            <a:avLst/>
          </a:prstGeom>
          <a:effectLst>
            <a:glow rad="101600">
              <a:schemeClr val="accent3">
                <a:satMod val="175000"/>
                <a:alpha val="40000"/>
              </a:schemeClr>
            </a:glow>
          </a:effectLst>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7684" y="1730617"/>
            <a:ext cx="1242834" cy="1657112"/>
          </a:xfrm>
          <a:prstGeom prst="rect">
            <a:avLst/>
          </a:prstGeom>
          <a:effectLst>
            <a:glow rad="101600">
              <a:schemeClr val="accent3">
                <a:satMod val="175000"/>
                <a:alpha val="40000"/>
              </a:schemeClr>
            </a:glow>
          </a:effectLst>
        </p:spPr>
      </p:pic>
      <p:sp>
        <p:nvSpPr>
          <p:cNvPr id="11" name="文本框 10"/>
          <p:cNvSpPr txBox="1"/>
          <p:nvPr/>
        </p:nvSpPr>
        <p:spPr>
          <a:xfrm>
            <a:off x="3364047" y="1407695"/>
            <a:ext cx="863057" cy="276999"/>
          </a:xfrm>
          <a:prstGeom prst="rect">
            <a:avLst/>
          </a:prstGeom>
          <a:noFill/>
        </p:spPr>
        <p:txBody>
          <a:bodyPr wrap="none" rtlCol="0">
            <a:spAutoFit/>
          </a:bodyPr>
          <a:lstStyle/>
          <a:p>
            <a:pPr marL="214313" indent="-214313">
              <a:buClr>
                <a:srgbClr val="C00000"/>
              </a:buClr>
              <a:buFont typeface="Wingdings" charset="2"/>
              <a:buChar char="l"/>
            </a:pPr>
            <a:r>
              <a:rPr kumimoji="1" lang="zh-CN" altLang="en-US" sz="1200" dirty="0">
                <a:latin typeface="PingFang SC" charset="-122"/>
                <a:ea typeface="PingFang SC" charset="-122"/>
                <a:cs typeface="PingFang SC" charset="-122"/>
              </a:rPr>
              <a:t>无圆角</a:t>
            </a:r>
          </a:p>
        </p:txBody>
      </p:sp>
      <p:sp>
        <p:nvSpPr>
          <p:cNvPr id="12" name="文本框 11"/>
          <p:cNvSpPr txBox="1"/>
          <p:nvPr/>
        </p:nvSpPr>
        <p:spPr>
          <a:xfrm>
            <a:off x="4908200" y="1407695"/>
            <a:ext cx="1478610" cy="276999"/>
          </a:xfrm>
          <a:prstGeom prst="rect">
            <a:avLst/>
          </a:prstGeom>
          <a:noFill/>
        </p:spPr>
        <p:txBody>
          <a:bodyPr wrap="none" rtlCol="0">
            <a:spAutoFit/>
          </a:bodyPr>
          <a:lstStyle/>
          <a:p>
            <a:pPr marL="214313" indent="-214313">
              <a:buClr>
                <a:srgbClr val="C00000"/>
              </a:buClr>
              <a:buFont typeface="Wingdings" charset="2"/>
              <a:buChar char="l"/>
            </a:pPr>
            <a:r>
              <a:rPr kumimoji="1" lang="zh-CN" altLang="en-US" sz="1200" dirty="0">
                <a:latin typeface="PingFang SC" charset="-122"/>
                <a:ea typeface="PingFang SC" charset="-122"/>
                <a:cs typeface="PingFang SC" charset="-122"/>
              </a:rPr>
              <a:t>系统圆角（</a:t>
            </a:r>
            <a:r>
              <a:rPr kumimoji="1" lang="en-US" altLang="zh-CN" sz="1200" dirty="0">
                <a:latin typeface="PingFang SC" charset="-122"/>
                <a:ea typeface="PingFang SC" charset="-122"/>
                <a:cs typeface="PingFang SC" charset="-122"/>
              </a:rPr>
              <a:t>12</a:t>
            </a:r>
            <a:r>
              <a:rPr kumimoji="1" lang="zh-CN" altLang="en-US" sz="1200" dirty="0">
                <a:latin typeface="PingFang SC" charset="-122"/>
                <a:ea typeface="PingFang SC" charset="-122"/>
                <a:cs typeface="PingFang SC" charset="-122"/>
              </a:rPr>
              <a:t>）</a:t>
            </a:r>
          </a:p>
        </p:txBody>
      </p:sp>
      <p:sp>
        <p:nvSpPr>
          <p:cNvPr id="13" name="文本框 12"/>
          <p:cNvSpPr txBox="1"/>
          <p:nvPr/>
        </p:nvSpPr>
        <p:spPr>
          <a:xfrm>
            <a:off x="6793039" y="1407695"/>
            <a:ext cx="1510670" cy="276999"/>
          </a:xfrm>
          <a:prstGeom prst="rect">
            <a:avLst/>
          </a:prstGeom>
          <a:noFill/>
        </p:spPr>
        <p:txBody>
          <a:bodyPr wrap="none" rtlCol="0">
            <a:spAutoFit/>
          </a:bodyPr>
          <a:lstStyle/>
          <a:p>
            <a:pPr marL="214313" indent="-214313">
              <a:buClr>
                <a:srgbClr val="C00000"/>
              </a:buClr>
              <a:buFont typeface="Wingdings" charset="2"/>
              <a:buChar char="l"/>
            </a:pPr>
            <a:r>
              <a:rPr kumimoji="1" lang="zh-CN" altLang="en-US" sz="1200" dirty="0">
                <a:latin typeface="PingFang SC" charset="-122"/>
                <a:ea typeface="PingFang SC" charset="-122"/>
                <a:cs typeface="PingFang SC" charset="-122"/>
              </a:rPr>
              <a:t>系统圆角（</a:t>
            </a:r>
            <a:r>
              <a:rPr kumimoji="1" lang="en-US" altLang="zh-CN" sz="1200" dirty="0">
                <a:latin typeface="PingFang SC" charset="-122"/>
                <a:ea typeface="PingFang SC" charset="-122"/>
                <a:cs typeface="PingFang SC" charset="-122"/>
              </a:rPr>
              <a:t>24</a:t>
            </a:r>
            <a:r>
              <a:rPr kumimoji="1" lang="zh-CN" altLang="en-US" sz="1200" dirty="0">
                <a:latin typeface="PingFang SC" charset="-122"/>
                <a:ea typeface="PingFang SC" charset="-122"/>
                <a:cs typeface="PingFang SC" charset="-122"/>
              </a:rPr>
              <a:t>）</a:t>
            </a:r>
          </a:p>
        </p:txBody>
      </p:sp>
    </p:spTree>
    <p:extLst>
      <p:ext uri="{BB962C8B-B14F-4D97-AF65-F5344CB8AC3E}">
        <p14:creationId xmlns:p14="http://schemas.microsoft.com/office/powerpoint/2010/main" val="176998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文本框 4"/>
          <p:cNvSpPr txBox="1"/>
          <p:nvPr/>
        </p:nvSpPr>
        <p:spPr>
          <a:xfrm>
            <a:off x="2412634" y="1123202"/>
            <a:ext cx="4365298" cy="415498"/>
          </a:xfrm>
          <a:prstGeom prst="rect">
            <a:avLst/>
          </a:prstGeom>
          <a:noFill/>
        </p:spPr>
        <p:txBody>
          <a:bodyPr wrap="none" rtlCol="0">
            <a:spAutoFit/>
          </a:bodyPr>
          <a:lstStyle/>
          <a:p>
            <a:pPr marL="257175" indent="-257175">
              <a:buClr>
                <a:srgbClr val="C00000"/>
              </a:buClr>
              <a:buFont typeface="Wingdings" charset="2"/>
              <a:buChar char="u"/>
            </a:pPr>
            <a:r>
              <a:rPr kumimoji="1" lang="zh-CN" altLang="en-US" sz="2100" dirty="0">
                <a:latin typeface="PingFang SC" charset="-122"/>
                <a:ea typeface="PingFang SC" charset="-122"/>
                <a:cs typeface="PingFang SC" charset="-122"/>
              </a:rPr>
              <a:t>为什么离屏渲染会带来性能消耗</a:t>
            </a:r>
            <a:r>
              <a:rPr kumimoji="1" lang="en-US" altLang="zh-CN" sz="2100" dirty="0">
                <a:latin typeface="PingFang SC" charset="-122"/>
                <a:ea typeface="PingFang SC" charset="-122"/>
                <a:cs typeface="PingFang SC" charset="-122"/>
              </a:rPr>
              <a:t>?</a:t>
            </a:r>
            <a:endParaRPr kumimoji="1" lang="zh-CN" altLang="en-US" sz="2100" dirty="0">
              <a:latin typeface="PingFang SC" charset="-122"/>
              <a:ea typeface="PingFang SC" charset="-122"/>
              <a:cs typeface="PingFang SC" charset="-122"/>
            </a:endParaRPr>
          </a:p>
        </p:txBody>
      </p:sp>
      <p:sp>
        <p:nvSpPr>
          <p:cNvPr id="6" name="文本框 5"/>
          <p:cNvSpPr txBox="1"/>
          <p:nvPr/>
        </p:nvSpPr>
        <p:spPr>
          <a:xfrm>
            <a:off x="3586635" y="1867711"/>
            <a:ext cx="2017219" cy="1408078"/>
          </a:xfrm>
          <a:prstGeom prst="rect">
            <a:avLst/>
          </a:prstGeom>
          <a:noFill/>
        </p:spPr>
        <p:txBody>
          <a:bodyPr wrap="none" rtlCol="0">
            <a:spAutoFit/>
          </a:bodyPr>
          <a:lstStyle/>
          <a:p>
            <a:pPr marL="214313" indent="-214313">
              <a:lnSpc>
                <a:spcPct val="200000"/>
              </a:lnSpc>
              <a:buFont typeface="Wingdings" charset="2"/>
              <a:buChar char="ü"/>
            </a:pPr>
            <a:r>
              <a:rPr lang="zh-CN" altLang="en-US" dirty="0">
                <a:latin typeface="PingFang SC" charset="-122"/>
                <a:ea typeface="PingFang SC" charset="-122"/>
                <a:cs typeface="PingFang SC" charset="-122"/>
              </a:rPr>
              <a:t>创建新缓冲区</a:t>
            </a:r>
            <a:endParaRPr lang="en-US" altLang="zh-CN" dirty="0">
              <a:latin typeface="PingFang SC" charset="-122"/>
              <a:ea typeface="PingFang SC" charset="-122"/>
              <a:cs typeface="PingFang SC" charset="-122"/>
            </a:endParaRPr>
          </a:p>
          <a:p>
            <a:pPr marL="214313" indent="-214313">
              <a:lnSpc>
                <a:spcPct val="200000"/>
              </a:lnSpc>
              <a:buFont typeface="Wingdings" charset="2"/>
              <a:buChar char="ü"/>
            </a:pPr>
            <a:r>
              <a:rPr lang="zh-CN" altLang="en-US" dirty="0">
                <a:latin typeface="PingFang SC" charset="-122"/>
                <a:ea typeface="PingFang SC" charset="-122"/>
                <a:cs typeface="PingFang SC" charset="-122"/>
              </a:rPr>
              <a:t>多次上下文切换</a:t>
            </a:r>
            <a:endParaRPr kumimoji="1" lang="zh-CN" altLang="en-US" dirty="0">
              <a:latin typeface="PingFang SC" charset="-122"/>
              <a:ea typeface="PingFang SC" charset="-122"/>
              <a:cs typeface="PingFang SC" charset="-122"/>
            </a:endParaRPr>
          </a:p>
          <a:p>
            <a:endParaRPr kumimoji="1" lang="zh-CN" altLang="en-US" sz="1350" dirty="0"/>
          </a:p>
        </p:txBody>
      </p:sp>
    </p:spTree>
    <p:extLst>
      <p:ext uri="{BB962C8B-B14F-4D97-AF65-F5344CB8AC3E}">
        <p14:creationId xmlns:p14="http://schemas.microsoft.com/office/powerpoint/2010/main" val="130563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94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904" y="94515"/>
            <a:ext cx="2212460" cy="4661970"/>
          </a:xfrm>
          <a:prstGeom prst="rect">
            <a:avLst/>
          </a:prstGeom>
        </p:spPr>
      </p:pic>
      <p:pic>
        <p:nvPicPr>
          <p:cNvPr id="6" name="快速滑动">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72071" y="779815"/>
            <a:ext cx="1908126" cy="3392223"/>
          </a:xfrm>
          <a:prstGeom prst="rect">
            <a:avLst/>
          </a:prstGeom>
          <a:ln>
            <a:solidFill>
              <a:srgbClr val="797979"/>
            </a:solidFill>
          </a:ln>
        </p:spPr>
      </p:pic>
      <p:sp>
        <p:nvSpPr>
          <p:cNvPr id="2" name="文本框 1"/>
          <p:cNvSpPr txBox="1"/>
          <p:nvPr/>
        </p:nvSpPr>
        <p:spPr>
          <a:xfrm>
            <a:off x="4876800" y="1062222"/>
            <a:ext cx="1091966" cy="507831"/>
          </a:xfrm>
          <a:prstGeom prst="rect">
            <a:avLst/>
          </a:prstGeom>
          <a:noFill/>
        </p:spPr>
        <p:txBody>
          <a:bodyPr wrap="none" rtlCol="0">
            <a:spAutoFit/>
          </a:bodyPr>
          <a:lstStyle/>
          <a:p>
            <a:r>
              <a:rPr kumimoji="1" lang="en-US" altLang="zh-CN" sz="2700" b="1" dirty="0">
                <a:latin typeface="PingFang SC" charset="-122"/>
                <a:ea typeface="PingFang SC" charset="-122"/>
                <a:cs typeface="PingFang SC" charset="-122"/>
              </a:rPr>
              <a:t>Why?</a:t>
            </a:r>
            <a:endParaRPr kumimoji="1" lang="zh-CN" altLang="en-US" sz="2700" b="1" dirty="0">
              <a:latin typeface="PingFang SC" charset="-122"/>
              <a:ea typeface="PingFang SC" charset="-122"/>
              <a:cs typeface="PingFang SC" charset="-122"/>
            </a:endParaRPr>
          </a:p>
        </p:txBody>
      </p:sp>
      <p:sp>
        <p:nvSpPr>
          <p:cNvPr id="3" name="文本框 2"/>
          <p:cNvSpPr txBox="1"/>
          <p:nvPr/>
        </p:nvSpPr>
        <p:spPr>
          <a:xfrm>
            <a:off x="4898316" y="1611518"/>
            <a:ext cx="2032929" cy="1685077"/>
          </a:xfrm>
          <a:prstGeom prst="rect">
            <a:avLst/>
          </a:prstGeom>
          <a:noFill/>
        </p:spPr>
        <p:txBody>
          <a:bodyPr wrap="none" rtlCol="0">
            <a:spAutoFit/>
          </a:bodyPr>
          <a:lstStyle/>
          <a:p>
            <a:pPr marL="257175" indent="-257175">
              <a:lnSpc>
                <a:spcPct val="200000"/>
              </a:lnSpc>
              <a:buClr>
                <a:srgbClr val="C00000"/>
              </a:buClr>
              <a:buFont typeface="Wingdings" charset="2"/>
              <a:buChar char="l"/>
            </a:pPr>
            <a:r>
              <a:rPr lang="en-US" altLang="zh-CN" sz="1500" dirty="0" err="1">
                <a:latin typeface="PingFang SC" charset="-122"/>
                <a:ea typeface="PingFang SC" charset="-122"/>
                <a:cs typeface="PingFang SC" charset="-122"/>
              </a:rPr>
              <a:t>UIKit</a:t>
            </a:r>
            <a:r>
              <a:rPr lang="zh-CN" altLang="en-US" sz="1500" dirty="0">
                <a:latin typeface="PingFang SC" charset="-122"/>
                <a:ea typeface="PingFang SC" charset="-122"/>
                <a:cs typeface="PingFang SC" charset="-122"/>
              </a:rPr>
              <a:t>必须在主线程</a:t>
            </a:r>
            <a:endParaRPr lang="en-US" altLang="zh-CN" sz="1500" dirty="0">
              <a:latin typeface="PingFang SC" charset="-122"/>
              <a:ea typeface="PingFang SC" charset="-122"/>
              <a:cs typeface="PingFang SC" charset="-122"/>
            </a:endParaRPr>
          </a:p>
          <a:p>
            <a:pPr marL="257175" indent="-257175">
              <a:lnSpc>
                <a:spcPct val="200000"/>
              </a:lnSpc>
              <a:buClr>
                <a:srgbClr val="C00000"/>
              </a:buClr>
              <a:buFont typeface="Wingdings" charset="2"/>
              <a:buChar char="l"/>
            </a:pPr>
            <a:r>
              <a:rPr kumimoji="1" lang="zh-CN" altLang="en-US" sz="1500" dirty="0">
                <a:latin typeface="PingFang SC" charset="-122"/>
                <a:ea typeface="PingFang SC" charset="-122"/>
                <a:cs typeface="PingFang SC" charset="-122"/>
              </a:rPr>
              <a:t>同时多个页面加载</a:t>
            </a:r>
            <a:endParaRPr kumimoji="1" lang="en-US" altLang="zh-CN" sz="1500" dirty="0">
              <a:latin typeface="PingFang SC" charset="-122"/>
              <a:ea typeface="PingFang SC" charset="-122"/>
              <a:cs typeface="PingFang SC" charset="-122"/>
            </a:endParaRPr>
          </a:p>
          <a:p>
            <a:pPr marL="257175" indent="-257175">
              <a:lnSpc>
                <a:spcPct val="200000"/>
              </a:lnSpc>
              <a:buClr>
                <a:srgbClr val="C00000"/>
              </a:buClr>
              <a:buFont typeface="Wingdings" charset="2"/>
              <a:buChar char="l"/>
            </a:pPr>
            <a:r>
              <a:rPr kumimoji="1" lang="zh-CN" altLang="en-US" sz="1500" dirty="0">
                <a:latin typeface="PingFang SC" charset="-122"/>
                <a:ea typeface="PingFang SC" charset="-122"/>
                <a:cs typeface="PingFang SC" charset="-122"/>
              </a:rPr>
              <a:t>出屏绘制不会取消</a:t>
            </a:r>
          </a:p>
          <a:p>
            <a:endParaRPr kumimoji="1" lang="zh-CN" altLang="en-US" sz="1350" dirty="0"/>
          </a:p>
        </p:txBody>
      </p:sp>
    </p:spTree>
    <p:extLst>
      <p:ext uri="{BB962C8B-B14F-4D97-AF65-F5344CB8AC3E}">
        <p14:creationId xmlns:p14="http://schemas.microsoft.com/office/powerpoint/2010/main" val="202937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strips(downLeft)">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strips(downLeft)">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strips(downLeft)">
                                      <p:cBhvr>
                                        <p:cTn id="2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6"/>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6"/>
                                        </p:tgtEl>
                                      </p:cBhvr>
                                    </p:cmd>
                                  </p:childTnLst>
                                </p:cTn>
                              </p:par>
                            </p:childTnLst>
                          </p:cTn>
                        </p:par>
                      </p:childTnLst>
                    </p:cTn>
                  </p:par>
                </p:childTnLst>
              </p:cTn>
              <p:nextCondLst>
                <p:cond evt="onClick" delay="0">
                  <p:tgtEl>
                    <p:spTgt spid="6"/>
                  </p:tgtEl>
                </p:cond>
              </p:nextCondLst>
            </p:seq>
            <p:video>
              <p:cMediaNode vol="80000">
                <p:cTn id="34"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文本框 3"/>
          <p:cNvSpPr txBox="1"/>
          <p:nvPr/>
        </p:nvSpPr>
        <p:spPr>
          <a:xfrm>
            <a:off x="2690716" y="2048530"/>
            <a:ext cx="3762568" cy="523220"/>
          </a:xfrm>
          <a:prstGeom prst="rect">
            <a:avLst/>
          </a:prstGeom>
          <a:noFill/>
        </p:spPr>
        <p:txBody>
          <a:bodyPr wrap="none" rtlCol="0">
            <a:spAutoFit/>
          </a:bodyPr>
          <a:lstStyle/>
          <a:p>
            <a:r>
              <a:rPr kumimoji="1" lang="zh-CN" altLang="en-US" sz="2800" spc="300" dirty="0" smtClean="0">
                <a:latin typeface="PingFang SC" charset="-122"/>
                <a:ea typeface="PingFang SC" charset="-122"/>
                <a:cs typeface="PingFang SC" charset="-122"/>
              </a:rPr>
              <a:t>如何实现异步绘制？</a:t>
            </a:r>
            <a:endParaRPr kumimoji="1" lang="zh-CN" altLang="en-US" sz="2800" spc="300" dirty="0">
              <a:latin typeface="PingFang SC" charset="-122"/>
              <a:ea typeface="PingFang SC" charset="-122"/>
              <a:cs typeface="PingFang SC" charset="-122"/>
            </a:endParaRPr>
          </a:p>
        </p:txBody>
      </p:sp>
    </p:spTree>
    <p:extLst>
      <p:ext uri="{BB962C8B-B14F-4D97-AF65-F5344CB8AC3E}">
        <p14:creationId xmlns:p14="http://schemas.microsoft.com/office/powerpoint/2010/main" val="105312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7501" y="185143"/>
            <a:ext cx="2147196" cy="4524446"/>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2313" y="821383"/>
            <a:ext cx="1873780" cy="3331160"/>
          </a:xfrm>
          <a:prstGeom prst="rect">
            <a:avLst/>
          </a:prstGeom>
          <a:ln>
            <a:solidFill>
              <a:schemeClr val="tx1">
                <a:lumMod val="50000"/>
                <a:lumOff val="50000"/>
              </a:schemeClr>
            </a:solidFill>
          </a:ln>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2084" y="1579168"/>
            <a:ext cx="1521044" cy="1557784"/>
          </a:xfrm>
          <a:prstGeom prst="rect">
            <a:avLst/>
          </a:prstGeom>
        </p:spPr>
      </p:pic>
      <p:pic>
        <p:nvPicPr>
          <p:cNvPr id="14" name="图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4462" y="2200650"/>
            <a:ext cx="1559570" cy="1597238"/>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23879" y="2977858"/>
            <a:ext cx="1545378" cy="1582704"/>
          </a:xfrm>
          <a:prstGeom prst="rect">
            <a:avLst/>
          </a:prstGeom>
        </p:spPr>
      </p:pic>
      <p:sp>
        <p:nvSpPr>
          <p:cNvPr id="17" name="文本框 16"/>
          <p:cNvSpPr txBox="1"/>
          <p:nvPr/>
        </p:nvSpPr>
        <p:spPr>
          <a:xfrm>
            <a:off x="8766350" y="3012139"/>
            <a:ext cx="364202" cy="1729304"/>
          </a:xfrm>
          <a:prstGeom prst="rect">
            <a:avLst/>
          </a:prstGeom>
          <a:noFill/>
        </p:spPr>
        <p:txBody>
          <a:bodyPr vert="eaVert" wrap="square" rtlCol="0">
            <a:spAutoFit/>
          </a:bodyPr>
          <a:lstStyle/>
          <a:p>
            <a:pPr algn="ctr"/>
            <a:r>
              <a:rPr kumimoji="1" lang="zh-CN" altLang="en-US" sz="1000" b="1" dirty="0">
                <a:solidFill>
                  <a:srgbClr val="5E5E5E"/>
                </a:solidFill>
                <a:latin typeface="PingFang SC Semibold" charset="-122"/>
                <a:ea typeface="PingFang SC Semibold" charset="-122"/>
                <a:cs typeface="PingFang SC Semibold" charset="-122"/>
              </a:rPr>
              <a:t>沪江开心词场 </a:t>
            </a:r>
            <a:r>
              <a:rPr kumimoji="1" lang="en-US" altLang="zh-CN" sz="1000" b="1" dirty="0">
                <a:solidFill>
                  <a:srgbClr val="5E5E5E"/>
                </a:solidFill>
                <a:latin typeface="PingFang SC Semibold" charset="-122"/>
                <a:ea typeface="PingFang SC Semibold" charset="-122"/>
                <a:cs typeface="PingFang SC Semibold" charset="-122"/>
              </a:rPr>
              <a:t>6.0.0</a:t>
            </a:r>
            <a:r>
              <a:rPr kumimoji="1" lang="zh-CN" altLang="en-US" sz="1000" b="1" dirty="0">
                <a:solidFill>
                  <a:srgbClr val="5E5E5E"/>
                </a:solidFill>
                <a:latin typeface="PingFang SC Semibold" charset="-122"/>
                <a:ea typeface="PingFang SC Semibold" charset="-122"/>
                <a:cs typeface="PingFang SC Semibold" charset="-122"/>
              </a:rPr>
              <a:t>版本</a:t>
            </a:r>
            <a:endParaRPr kumimoji="1" lang="zh-CN" altLang="en-US" sz="1000" b="1" dirty="0">
              <a:latin typeface="PingFang SC Semibold" charset="-122"/>
              <a:ea typeface="PingFang SC Semibold" charset="-122"/>
              <a:cs typeface="PingFang SC Semibold" charset="-122"/>
            </a:endParaRPr>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5666" y="185143"/>
            <a:ext cx="2147196" cy="4524446"/>
          </a:xfrm>
          <a:prstGeom prst="rect">
            <a:avLst/>
          </a:prstGeom>
        </p:spPr>
      </p:pic>
      <p:pic>
        <p:nvPicPr>
          <p:cNvPr id="4" name="6.0.0演示">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020187" y="840002"/>
            <a:ext cx="1873780" cy="3331160"/>
          </a:xfrm>
          <a:prstGeom prst="rect">
            <a:avLst/>
          </a:prstGeom>
          <a:ln w="12700">
            <a:solidFill>
              <a:schemeClr val="tx1">
                <a:lumMod val="50000"/>
                <a:lumOff val="50000"/>
              </a:schemeClr>
            </a:solidFill>
          </a:ln>
        </p:spPr>
      </p:pic>
    </p:spTree>
    <p:extLst>
      <p:ext uri="{BB962C8B-B14F-4D97-AF65-F5344CB8AC3E}">
        <p14:creationId xmlns:p14="http://schemas.microsoft.com/office/powerpoint/2010/main" val="75862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par>
                                <p:cTn id="27" presetID="3" presetClass="entr" presetSubtype="1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4"/>
                </p:tgtEl>
              </p:cMediaNode>
            </p:video>
            <p:seq concurrent="1" nextAc="seek">
              <p:cTn id="31" restart="whenNotActive" fill="hold" evtFilter="cancelBubble" nodeType="interactiveSeq">
                <p:stCondLst>
                  <p:cond evt="onClick" delay="0">
                    <p:tgtEl>
                      <p:spTgt spid="4"/>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文本框 1"/>
          <p:cNvSpPr txBox="1"/>
          <p:nvPr/>
        </p:nvSpPr>
        <p:spPr>
          <a:xfrm>
            <a:off x="6404458" y="553766"/>
            <a:ext cx="1367682" cy="369332"/>
          </a:xfrm>
          <a:prstGeom prst="rect">
            <a:avLst/>
          </a:prstGeom>
          <a:noFill/>
        </p:spPr>
        <p:txBody>
          <a:bodyPr wrap="none" rtlCol="0">
            <a:spAutoFit/>
          </a:bodyPr>
          <a:lstStyle/>
          <a:p>
            <a:pPr marL="257175" indent="-257175">
              <a:buClr>
                <a:srgbClr val="C00000"/>
              </a:buClr>
              <a:buFont typeface="Wingdings" charset="2"/>
              <a:buChar char="u"/>
            </a:pPr>
            <a:r>
              <a:rPr lang="zh-CN" altLang="en-US" b="1" dirty="0">
                <a:latin typeface="PingFang SC" charset="-122"/>
                <a:ea typeface="PingFang SC" charset="-122"/>
                <a:cs typeface="PingFang SC" charset="-122"/>
              </a:rPr>
              <a:t>异步绘制</a:t>
            </a:r>
            <a:endParaRPr kumimoji="1" lang="zh-CN" altLang="en-US" dirty="0">
              <a:latin typeface="PingFang SC" charset="-122"/>
              <a:ea typeface="PingFang SC" charset="-122"/>
              <a:cs typeface="PingFang SC" charset="-122"/>
            </a:endParaRPr>
          </a:p>
        </p:txBody>
      </p:sp>
      <p:sp>
        <p:nvSpPr>
          <p:cNvPr id="3" name="文本框 2"/>
          <p:cNvSpPr txBox="1"/>
          <p:nvPr/>
        </p:nvSpPr>
        <p:spPr>
          <a:xfrm>
            <a:off x="6601307" y="1068073"/>
            <a:ext cx="1170833" cy="2146742"/>
          </a:xfrm>
          <a:prstGeom prst="rect">
            <a:avLst/>
          </a:prstGeom>
          <a:noFill/>
        </p:spPr>
        <p:txBody>
          <a:bodyPr wrap="none" rtlCol="0">
            <a:spAutoFit/>
          </a:bodyPr>
          <a:lstStyle/>
          <a:p>
            <a:pPr marL="214313" indent="-214313">
              <a:lnSpc>
                <a:spcPct val="200000"/>
              </a:lnSpc>
              <a:buFont typeface="Wingdings" charset="2"/>
              <a:buChar char="ü"/>
            </a:pPr>
            <a:r>
              <a:rPr kumimoji="1" lang="zh-CN" altLang="en-US" sz="1500" dirty="0">
                <a:latin typeface="PingFang SC" charset="-122"/>
                <a:ea typeface="PingFang SC" charset="-122"/>
                <a:cs typeface="PingFang SC" charset="-122"/>
              </a:rPr>
              <a:t>绘制控件</a:t>
            </a:r>
            <a:endParaRPr kumimoji="1" lang="en-US" altLang="zh-CN" sz="1500" dirty="0">
              <a:latin typeface="PingFang SC" charset="-122"/>
              <a:ea typeface="PingFang SC" charset="-122"/>
              <a:cs typeface="PingFang SC" charset="-122"/>
            </a:endParaRPr>
          </a:p>
          <a:p>
            <a:pPr marL="214313" indent="-214313">
              <a:lnSpc>
                <a:spcPct val="200000"/>
              </a:lnSpc>
              <a:buFont typeface="Wingdings" charset="2"/>
              <a:buChar char="ü"/>
            </a:pPr>
            <a:r>
              <a:rPr kumimoji="1" lang="zh-CN" altLang="en-US" sz="1500" dirty="0">
                <a:latin typeface="PingFang SC" charset="-122"/>
                <a:ea typeface="PingFang SC" charset="-122"/>
                <a:cs typeface="PingFang SC" charset="-122"/>
              </a:rPr>
              <a:t>异步线程</a:t>
            </a:r>
            <a:endParaRPr kumimoji="1" lang="en-US" altLang="zh-CN" sz="1500" dirty="0">
              <a:latin typeface="PingFang SC" charset="-122"/>
              <a:ea typeface="PingFang SC" charset="-122"/>
              <a:cs typeface="PingFang SC" charset="-122"/>
            </a:endParaRPr>
          </a:p>
          <a:p>
            <a:pPr marL="214313" indent="-214313">
              <a:lnSpc>
                <a:spcPct val="200000"/>
              </a:lnSpc>
              <a:buFont typeface="Wingdings" charset="2"/>
              <a:buChar char="ü"/>
            </a:pPr>
            <a:r>
              <a:rPr kumimoji="1" lang="zh-CN" altLang="en-US" sz="1500" dirty="0">
                <a:latin typeface="PingFang SC" charset="-122"/>
                <a:ea typeface="PingFang SC" charset="-122"/>
                <a:cs typeface="PingFang SC" charset="-122"/>
              </a:rPr>
              <a:t>取消绘制</a:t>
            </a:r>
            <a:endParaRPr kumimoji="1" lang="en-US" altLang="zh-CN" sz="1500" dirty="0">
              <a:latin typeface="PingFang SC" charset="-122"/>
              <a:ea typeface="PingFang SC" charset="-122"/>
              <a:cs typeface="PingFang SC" charset="-122"/>
            </a:endParaRPr>
          </a:p>
          <a:p>
            <a:pPr marL="214313" indent="-214313">
              <a:lnSpc>
                <a:spcPct val="200000"/>
              </a:lnSpc>
              <a:buFont typeface="Wingdings" charset="2"/>
              <a:buChar char="ü"/>
            </a:pPr>
            <a:r>
              <a:rPr kumimoji="1" lang="zh-CN" altLang="en-US" sz="1500" dirty="0">
                <a:latin typeface="PingFang SC" charset="-122"/>
                <a:ea typeface="PingFang SC" charset="-122"/>
                <a:cs typeface="PingFang SC" charset="-122"/>
              </a:rPr>
              <a:t>触发绘制</a:t>
            </a:r>
            <a:endParaRPr kumimoji="1" lang="en-US" altLang="zh-CN" sz="1500" dirty="0">
              <a:latin typeface="PingFang SC" charset="-122"/>
              <a:ea typeface="PingFang SC" charset="-122"/>
              <a:cs typeface="PingFang SC" charset="-122"/>
            </a:endParaRPr>
          </a:p>
          <a:p>
            <a:endParaRPr kumimoji="1" lang="zh-CN" altLang="en-US" sz="1350" dirty="0"/>
          </a:p>
        </p:txBody>
      </p:sp>
      <p:pic>
        <p:nvPicPr>
          <p:cNvPr id="6" name="图片 5"/>
          <p:cNvPicPr>
            <a:picLocks noChangeAspect="1"/>
          </p:cNvPicPr>
          <p:nvPr/>
        </p:nvPicPr>
        <p:blipFill>
          <a:blip r:embed="rId4"/>
          <a:stretch>
            <a:fillRect/>
          </a:stretch>
        </p:blipFill>
        <p:spPr>
          <a:xfrm>
            <a:off x="1054785" y="1272794"/>
            <a:ext cx="5135396" cy="2123658"/>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870150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文本框 4"/>
          <p:cNvSpPr txBox="1"/>
          <p:nvPr/>
        </p:nvSpPr>
        <p:spPr>
          <a:xfrm>
            <a:off x="6484403" y="418614"/>
            <a:ext cx="1367682" cy="369332"/>
          </a:xfrm>
          <a:prstGeom prst="rect">
            <a:avLst/>
          </a:prstGeom>
          <a:noFill/>
        </p:spPr>
        <p:txBody>
          <a:bodyPr wrap="none" rtlCol="0">
            <a:spAutoFit/>
          </a:bodyPr>
          <a:lstStyle/>
          <a:p>
            <a:pPr marL="257175" indent="-257175">
              <a:buClr>
                <a:srgbClr val="C00000"/>
              </a:buClr>
              <a:buFont typeface="Wingdings" charset="2"/>
              <a:buChar char="n"/>
            </a:pPr>
            <a:r>
              <a:rPr kumimoji="1" lang="zh-CN" altLang="en-US" b="1" dirty="0">
                <a:latin typeface="PingFang SC" charset="-122"/>
                <a:ea typeface="PingFang SC" charset="-122"/>
                <a:cs typeface="PingFang SC" charset="-122"/>
              </a:rPr>
              <a:t>绘制控件</a:t>
            </a:r>
          </a:p>
        </p:txBody>
      </p:sp>
      <p:sp>
        <p:nvSpPr>
          <p:cNvPr id="7" name="文本框 6"/>
          <p:cNvSpPr txBox="1"/>
          <p:nvPr/>
        </p:nvSpPr>
        <p:spPr>
          <a:xfrm>
            <a:off x="1831506" y="2651924"/>
            <a:ext cx="1584088" cy="530915"/>
          </a:xfrm>
          <a:prstGeom prst="rect">
            <a:avLst/>
          </a:prstGeom>
          <a:noFill/>
        </p:spPr>
        <p:txBody>
          <a:bodyPr wrap="none" rtlCol="0">
            <a:spAutoFit/>
          </a:bodyPr>
          <a:lstStyle/>
          <a:p>
            <a:r>
              <a:rPr kumimoji="1" lang="zh-CN" altLang="en-US" sz="1500" dirty="0">
                <a:latin typeface="PingFang SC" charset="-122"/>
                <a:ea typeface="PingFang SC" charset="-122"/>
                <a:cs typeface="PingFang SC" charset="-122"/>
              </a:rPr>
              <a:t>轻量 </a:t>
            </a:r>
            <a:r>
              <a:rPr kumimoji="1" lang="en-US" altLang="zh-CN" sz="1500" dirty="0">
                <a:latin typeface="PingFang SC" charset="-122"/>
                <a:ea typeface="PingFang SC" charset="-122"/>
                <a:cs typeface="PingFang SC" charset="-122"/>
              </a:rPr>
              <a:t>+</a:t>
            </a:r>
            <a:r>
              <a:rPr kumimoji="1" lang="zh-CN" altLang="en-US" sz="1500" dirty="0">
                <a:latin typeface="PingFang SC" charset="-122"/>
                <a:ea typeface="PingFang SC" charset="-122"/>
                <a:cs typeface="PingFang SC" charset="-122"/>
              </a:rPr>
              <a:t> 线程安全</a:t>
            </a:r>
          </a:p>
          <a:p>
            <a:endParaRPr kumimoji="1" lang="zh-CN" altLang="en-US" sz="1350" dirty="0"/>
          </a:p>
        </p:txBody>
      </p:sp>
      <p:sp>
        <p:nvSpPr>
          <p:cNvPr id="8" name="文本框 7"/>
          <p:cNvSpPr txBox="1"/>
          <p:nvPr/>
        </p:nvSpPr>
        <p:spPr>
          <a:xfrm>
            <a:off x="1831507" y="3431250"/>
            <a:ext cx="3057247" cy="530915"/>
          </a:xfrm>
          <a:prstGeom prst="rect">
            <a:avLst/>
          </a:prstGeom>
          <a:noFill/>
        </p:spPr>
        <p:txBody>
          <a:bodyPr wrap="none" rtlCol="0">
            <a:spAutoFit/>
          </a:bodyPr>
          <a:lstStyle/>
          <a:p>
            <a:r>
              <a:rPr kumimoji="1" lang="zh-CN" altLang="en-US" sz="1500" dirty="0">
                <a:latin typeface="PingFang SC" charset="-122"/>
                <a:ea typeface="PingFang SC" charset="-122"/>
                <a:cs typeface="PingFang SC" charset="-122"/>
              </a:rPr>
              <a:t>推荐：</a:t>
            </a:r>
            <a:r>
              <a:rPr kumimoji="1" lang="en-US" altLang="zh-CN" sz="1500" dirty="0" err="1">
                <a:latin typeface="PingFang SC" charset="-122"/>
                <a:ea typeface="PingFang SC" charset="-122"/>
                <a:cs typeface="PingFang SC" charset="-122"/>
              </a:rPr>
              <a:t>CALayer</a:t>
            </a:r>
            <a:r>
              <a:rPr kumimoji="1" lang="zh-CN" altLang="en-US" sz="1500" dirty="0">
                <a:latin typeface="PingFang SC" charset="-122"/>
                <a:ea typeface="PingFang SC" charset="-122"/>
                <a:cs typeface="PingFang SC" charset="-122"/>
              </a:rPr>
              <a:t> </a:t>
            </a:r>
            <a:r>
              <a:rPr kumimoji="1" lang="en-US" altLang="zh-CN" sz="1500" dirty="0">
                <a:latin typeface="PingFang SC" charset="-122"/>
                <a:ea typeface="PingFang SC" charset="-122"/>
                <a:cs typeface="PingFang SC" charset="-122"/>
              </a:rPr>
              <a:t>+</a:t>
            </a:r>
            <a:r>
              <a:rPr kumimoji="1" lang="zh-CN" altLang="en-US" sz="1500" dirty="0">
                <a:latin typeface="PingFang SC" charset="-122"/>
                <a:ea typeface="PingFang SC" charset="-122"/>
                <a:cs typeface="PingFang SC" charset="-122"/>
              </a:rPr>
              <a:t> </a:t>
            </a:r>
            <a:r>
              <a:rPr lang="en-US" altLang="zh-CN" sz="1500" dirty="0">
                <a:latin typeface="PingFang SC" charset="-122"/>
                <a:ea typeface="PingFang SC" charset="-122"/>
                <a:cs typeface="PingFang SC" charset="-122"/>
              </a:rPr>
              <a:t>Core Graphics</a:t>
            </a:r>
            <a:endParaRPr kumimoji="1" lang="zh-CN" altLang="en-US" sz="1500" dirty="0">
              <a:latin typeface="PingFang SC" charset="-122"/>
              <a:ea typeface="PingFang SC" charset="-122"/>
              <a:cs typeface="PingFang SC" charset="-122"/>
            </a:endParaRPr>
          </a:p>
          <a:p>
            <a:endParaRPr kumimoji="1" lang="zh-CN" altLang="en-US" sz="1350" dirty="0"/>
          </a:p>
        </p:txBody>
      </p:sp>
      <p:pic>
        <p:nvPicPr>
          <p:cNvPr id="2" name="图片 1"/>
          <p:cNvPicPr>
            <a:picLocks noChangeAspect="1"/>
          </p:cNvPicPr>
          <p:nvPr/>
        </p:nvPicPr>
        <p:blipFill>
          <a:blip r:embed="rId4"/>
          <a:stretch>
            <a:fillRect/>
          </a:stretch>
        </p:blipFill>
        <p:spPr>
          <a:xfrm>
            <a:off x="1743529" y="1132489"/>
            <a:ext cx="5424715" cy="990226"/>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51190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additive="base">
                                        <p:cTn id="18"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图片 4"/>
          <p:cNvPicPr>
            <a:picLocks noChangeAspect="1"/>
          </p:cNvPicPr>
          <p:nvPr/>
        </p:nvPicPr>
        <p:blipFill>
          <a:blip r:embed="rId4"/>
          <a:stretch>
            <a:fillRect/>
          </a:stretch>
        </p:blipFill>
        <p:spPr>
          <a:xfrm>
            <a:off x="2429011" y="1160142"/>
            <a:ext cx="4285977" cy="3167466"/>
          </a:xfrm>
          <a:prstGeom prst="rect">
            <a:avLst/>
          </a:prstGeom>
          <a:effectLst>
            <a:glow rad="101600">
              <a:schemeClr val="accent3">
                <a:satMod val="175000"/>
                <a:alpha val="40000"/>
              </a:schemeClr>
            </a:glow>
          </a:effectLst>
        </p:spPr>
      </p:pic>
      <p:sp>
        <p:nvSpPr>
          <p:cNvPr id="3" name="文本框 2"/>
          <p:cNvSpPr txBox="1"/>
          <p:nvPr/>
        </p:nvSpPr>
        <p:spPr>
          <a:xfrm>
            <a:off x="5575158" y="395405"/>
            <a:ext cx="2454518" cy="369332"/>
          </a:xfrm>
          <a:prstGeom prst="rect">
            <a:avLst/>
          </a:prstGeom>
          <a:noFill/>
        </p:spPr>
        <p:txBody>
          <a:bodyPr wrap="none" rtlCol="0">
            <a:spAutoFit/>
          </a:bodyPr>
          <a:lstStyle/>
          <a:p>
            <a:pPr marL="285750" indent="-285750">
              <a:buClr>
                <a:srgbClr val="C00000"/>
              </a:buClr>
              <a:buFont typeface="Wingdings" charset="2"/>
              <a:buChar char="u"/>
            </a:pPr>
            <a:r>
              <a:rPr lang="en-US" altLang="zh-CN" b="1" dirty="0">
                <a:latin typeface="PingFang SC" charset="-122"/>
                <a:ea typeface="PingFang SC" charset="-122"/>
                <a:cs typeface="PingFang SC" charset="-122"/>
              </a:rPr>
              <a:t>UIKIT</a:t>
            </a:r>
            <a:r>
              <a:rPr lang="zh-CN" altLang="en-US" b="1" dirty="0">
                <a:latin typeface="PingFang SC" charset="-122"/>
                <a:ea typeface="PingFang SC" charset="-122"/>
                <a:cs typeface="PingFang SC" charset="-122"/>
              </a:rPr>
              <a:t>的框架结构图</a:t>
            </a:r>
            <a:endParaRPr kumimoji="1" lang="zh-CN" altLang="en-US" b="1" dirty="0">
              <a:latin typeface="PingFang SC" charset="-122"/>
              <a:ea typeface="PingFang SC" charset="-122"/>
              <a:cs typeface="PingFang SC" charset="-122"/>
            </a:endParaRPr>
          </a:p>
        </p:txBody>
      </p:sp>
    </p:spTree>
    <p:extLst>
      <p:ext uri="{BB962C8B-B14F-4D97-AF65-F5344CB8AC3E}">
        <p14:creationId xmlns:p14="http://schemas.microsoft.com/office/powerpoint/2010/main" val="64310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文本框 6"/>
          <p:cNvSpPr txBox="1"/>
          <p:nvPr/>
        </p:nvSpPr>
        <p:spPr>
          <a:xfrm>
            <a:off x="3795826" y="1250103"/>
            <a:ext cx="1598515" cy="530915"/>
          </a:xfrm>
          <a:prstGeom prst="rect">
            <a:avLst/>
          </a:prstGeom>
          <a:noFill/>
        </p:spPr>
        <p:txBody>
          <a:bodyPr wrap="none" rtlCol="0">
            <a:spAutoFit/>
          </a:bodyPr>
          <a:lstStyle/>
          <a:p>
            <a:pPr marL="257175" indent="-257175">
              <a:buClr>
                <a:srgbClr val="C00000"/>
              </a:buClr>
              <a:buFont typeface="Wingdings" charset="2"/>
              <a:buChar char="l"/>
            </a:pPr>
            <a:r>
              <a:rPr kumimoji="1" lang="zh-CN" altLang="en-US" sz="1500" dirty="0">
                <a:latin typeface="PingFang SC" charset="-122"/>
                <a:ea typeface="PingFang SC" charset="-122"/>
                <a:cs typeface="PingFang SC" charset="-122"/>
              </a:rPr>
              <a:t>文本绘制实现</a:t>
            </a:r>
          </a:p>
          <a:p>
            <a:pPr marL="214313" indent="-214313">
              <a:buClr>
                <a:srgbClr val="C00000"/>
              </a:buClr>
              <a:buFont typeface="Wingdings" charset="2"/>
              <a:buChar char="l"/>
            </a:pPr>
            <a:endParaRPr kumimoji="1" lang="zh-CN" altLang="en-US" sz="1350" dirty="0">
              <a:latin typeface="PingFang SC" charset="-122"/>
              <a:ea typeface="PingFang SC" charset="-122"/>
              <a:cs typeface="PingFang SC" charset="-122"/>
            </a:endParaRPr>
          </a:p>
        </p:txBody>
      </p:sp>
      <p:pic>
        <p:nvPicPr>
          <p:cNvPr id="2" name="图片 1"/>
          <p:cNvPicPr>
            <a:picLocks noChangeAspect="1"/>
          </p:cNvPicPr>
          <p:nvPr/>
        </p:nvPicPr>
        <p:blipFill>
          <a:blip r:embed="rId4"/>
          <a:stretch>
            <a:fillRect/>
          </a:stretch>
        </p:blipFill>
        <p:spPr>
          <a:xfrm>
            <a:off x="1229978" y="336886"/>
            <a:ext cx="4164363" cy="714355"/>
          </a:xfrm>
          <a:prstGeom prst="rect">
            <a:avLst/>
          </a:prstGeom>
        </p:spPr>
        <p:style>
          <a:lnRef idx="0">
            <a:schemeClr val="accent3"/>
          </a:lnRef>
          <a:fillRef idx="3">
            <a:schemeClr val="accent3"/>
          </a:fillRef>
          <a:effectRef idx="3">
            <a:schemeClr val="accent3"/>
          </a:effectRef>
          <a:fontRef idx="minor">
            <a:schemeClr val="lt1"/>
          </a:fontRef>
        </p:style>
      </p:pic>
      <p:pic>
        <p:nvPicPr>
          <p:cNvPr id="3" name="图片 2"/>
          <p:cNvPicPr>
            <a:picLocks noChangeAspect="1"/>
          </p:cNvPicPr>
          <p:nvPr/>
        </p:nvPicPr>
        <p:blipFill>
          <a:blip r:embed="rId5"/>
          <a:stretch>
            <a:fillRect/>
          </a:stretch>
        </p:blipFill>
        <p:spPr>
          <a:xfrm>
            <a:off x="5829941" y="435476"/>
            <a:ext cx="2038350" cy="561975"/>
          </a:xfrm>
          <a:prstGeom prst="rect">
            <a:avLst/>
          </a:prstGeom>
        </p:spPr>
        <p:style>
          <a:lnRef idx="0">
            <a:schemeClr val="accent3"/>
          </a:lnRef>
          <a:fillRef idx="3">
            <a:schemeClr val="accent3"/>
          </a:fillRef>
          <a:effectRef idx="3">
            <a:schemeClr val="accent3"/>
          </a:effectRef>
          <a:fontRef idx="minor">
            <a:schemeClr val="lt1"/>
          </a:fontRef>
        </p:style>
      </p:pic>
      <p:pic>
        <p:nvPicPr>
          <p:cNvPr id="5" name="图片 4"/>
          <p:cNvPicPr>
            <a:picLocks noChangeAspect="1"/>
          </p:cNvPicPr>
          <p:nvPr/>
        </p:nvPicPr>
        <p:blipFill>
          <a:blip r:embed="rId6"/>
          <a:stretch>
            <a:fillRect/>
          </a:stretch>
        </p:blipFill>
        <p:spPr>
          <a:xfrm>
            <a:off x="2373026" y="1705040"/>
            <a:ext cx="4397948" cy="283845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61081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文本框 4"/>
          <p:cNvSpPr txBox="1"/>
          <p:nvPr/>
        </p:nvSpPr>
        <p:spPr>
          <a:xfrm>
            <a:off x="6572340" y="442569"/>
            <a:ext cx="1367682" cy="369332"/>
          </a:xfrm>
          <a:prstGeom prst="rect">
            <a:avLst/>
          </a:prstGeom>
          <a:noFill/>
        </p:spPr>
        <p:txBody>
          <a:bodyPr wrap="none" rtlCol="0">
            <a:spAutoFit/>
          </a:bodyPr>
          <a:lstStyle/>
          <a:p>
            <a:pPr marL="257175" indent="-257175">
              <a:buClr>
                <a:srgbClr val="C00000"/>
              </a:buClr>
              <a:buFont typeface="Wingdings" charset="2"/>
              <a:buChar char="n"/>
            </a:pPr>
            <a:r>
              <a:rPr kumimoji="1" lang="zh-CN" altLang="en-US" b="1" dirty="0">
                <a:latin typeface="PingFang SC" charset="-122"/>
                <a:ea typeface="PingFang SC" charset="-122"/>
                <a:cs typeface="PingFang SC" charset="-122"/>
              </a:rPr>
              <a:t>异步线程</a:t>
            </a:r>
          </a:p>
        </p:txBody>
      </p:sp>
      <p:pic>
        <p:nvPicPr>
          <p:cNvPr id="6" name="图片 5"/>
          <p:cNvPicPr>
            <a:picLocks noChangeAspect="1"/>
          </p:cNvPicPr>
          <p:nvPr/>
        </p:nvPicPr>
        <p:blipFill>
          <a:blip r:embed="rId4"/>
          <a:stretch>
            <a:fillRect/>
          </a:stretch>
        </p:blipFill>
        <p:spPr>
          <a:xfrm>
            <a:off x="1203978" y="1344649"/>
            <a:ext cx="6736044" cy="2239048"/>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08792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文本框 4"/>
          <p:cNvSpPr txBox="1"/>
          <p:nvPr/>
        </p:nvSpPr>
        <p:spPr>
          <a:xfrm>
            <a:off x="6181637" y="320967"/>
            <a:ext cx="1367682" cy="369332"/>
          </a:xfrm>
          <a:prstGeom prst="rect">
            <a:avLst/>
          </a:prstGeom>
          <a:noFill/>
        </p:spPr>
        <p:txBody>
          <a:bodyPr wrap="none" rtlCol="0">
            <a:spAutoFit/>
          </a:bodyPr>
          <a:lstStyle/>
          <a:p>
            <a:pPr marL="257175" indent="-257175">
              <a:buClr>
                <a:srgbClr val="C00000"/>
              </a:buClr>
              <a:buFont typeface="Wingdings" charset="2"/>
              <a:buChar char="n"/>
            </a:pPr>
            <a:r>
              <a:rPr kumimoji="1" lang="zh-CN" altLang="en-US" b="1" dirty="0">
                <a:latin typeface="PingFang SC" charset="-122"/>
                <a:ea typeface="PingFang SC" charset="-122"/>
                <a:cs typeface="PingFang SC" charset="-122"/>
              </a:rPr>
              <a:t>取消绘制</a:t>
            </a:r>
          </a:p>
        </p:txBody>
      </p:sp>
      <p:sp>
        <p:nvSpPr>
          <p:cNvPr id="7" name="文本框 6"/>
          <p:cNvSpPr txBox="1"/>
          <p:nvPr/>
        </p:nvSpPr>
        <p:spPr>
          <a:xfrm>
            <a:off x="6099064" y="728983"/>
            <a:ext cx="1536318" cy="1685077"/>
          </a:xfrm>
          <a:prstGeom prst="rect">
            <a:avLst/>
          </a:prstGeom>
          <a:noFill/>
        </p:spPr>
        <p:txBody>
          <a:bodyPr wrap="none" rtlCol="0">
            <a:spAutoFit/>
          </a:bodyPr>
          <a:lstStyle/>
          <a:p>
            <a:pPr marL="385763" indent="-385763">
              <a:lnSpc>
                <a:spcPct val="200000"/>
              </a:lnSpc>
              <a:buClr>
                <a:srgbClr val="C00000"/>
              </a:buClr>
              <a:buFont typeface="+mj-lt"/>
              <a:buAutoNum type="romanUcPeriod"/>
            </a:pPr>
            <a:r>
              <a:rPr kumimoji="1" lang="zh-CN" altLang="en-US" sz="1500" dirty="0">
                <a:latin typeface="PingFang SC" charset="-122"/>
                <a:ea typeface="PingFang SC" charset="-122"/>
                <a:cs typeface="PingFang SC" charset="-122"/>
              </a:rPr>
              <a:t>何时取消？</a:t>
            </a:r>
            <a:endParaRPr kumimoji="1" lang="en-US" altLang="zh-CN" sz="1500" dirty="0">
              <a:latin typeface="PingFang SC" charset="-122"/>
              <a:ea typeface="PingFang SC" charset="-122"/>
              <a:cs typeface="PingFang SC" charset="-122"/>
            </a:endParaRPr>
          </a:p>
          <a:p>
            <a:pPr marL="385763" indent="-385763">
              <a:lnSpc>
                <a:spcPct val="200000"/>
              </a:lnSpc>
              <a:buClr>
                <a:srgbClr val="C00000"/>
              </a:buClr>
              <a:buFont typeface="+mj-lt"/>
              <a:buAutoNum type="romanUcPeriod"/>
            </a:pPr>
            <a:r>
              <a:rPr kumimoji="1" lang="zh-CN" altLang="en-US" sz="1500" dirty="0">
                <a:latin typeface="PingFang SC" charset="-122"/>
                <a:ea typeface="PingFang SC" charset="-122"/>
                <a:cs typeface="PingFang SC" charset="-122"/>
              </a:rPr>
              <a:t>如何判断？</a:t>
            </a:r>
            <a:endParaRPr kumimoji="1" lang="en-US" altLang="zh-CN" sz="1500" dirty="0">
              <a:latin typeface="PingFang SC" charset="-122"/>
              <a:ea typeface="PingFang SC" charset="-122"/>
              <a:cs typeface="PingFang SC" charset="-122"/>
            </a:endParaRPr>
          </a:p>
          <a:p>
            <a:pPr marL="385763" indent="-385763">
              <a:lnSpc>
                <a:spcPct val="200000"/>
              </a:lnSpc>
              <a:buClr>
                <a:srgbClr val="C00000"/>
              </a:buClr>
              <a:buFont typeface="+mj-lt"/>
              <a:buAutoNum type="romanUcPeriod"/>
            </a:pPr>
            <a:r>
              <a:rPr kumimoji="1" lang="zh-CN" altLang="en-US" sz="1500" dirty="0">
                <a:latin typeface="PingFang SC" charset="-122"/>
                <a:ea typeface="PingFang SC" charset="-122"/>
                <a:cs typeface="PingFang SC" charset="-122"/>
              </a:rPr>
              <a:t>如何取消？</a:t>
            </a:r>
          </a:p>
          <a:p>
            <a:endParaRPr kumimoji="1" lang="zh-CN" altLang="en-US" sz="1350" dirty="0"/>
          </a:p>
        </p:txBody>
      </p:sp>
      <p:pic>
        <p:nvPicPr>
          <p:cNvPr id="2" name="图片 1"/>
          <p:cNvPicPr>
            <a:picLocks noChangeAspect="1"/>
          </p:cNvPicPr>
          <p:nvPr/>
        </p:nvPicPr>
        <p:blipFill>
          <a:blip r:embed="rId4"/>
          <a:stretch>
            <a:fillRect/>
          </a:stretch>
        </p:blipFill>
        <p:spPr>
          <a:xfrm>
            <a:off x="2435760" y="75603"/>
            <a:ext cx="2581500" cy="4655304"/>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7533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 calcmode="lin" valueType="num">
                                      <p:cBhvr additive="base">
                                        <p:cTn id="18"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 calcmode="lin" valueType="num">
                                      <p:cBhvr additive="base">
                                        <p:cTn id="24" dur="500"/>
                                        <p:tgtEl>
                                          <p:spTgt spid="7">
                                            <p:txEl>
                                              <p:pRg st="2" end="2"/>
                                            </p:txEl>
                                          </p:spTgt>
                                        </p:tgtEl>
                                        <p:attrNameLst>
                                          <p:attrName>ppt_y</p:attrName>
                                        </p:attrNameLst>
                                      </p:cBhvr>
                                      <p:tavLst>
                                        <p:tav tm="0">
                                          <p:val>
                                            <p:strVal val="#ppt_y+#ppt_h*1.125000"/>
                                          </p:val>
                                        </p:tav>
                                        <p:tav tm="100000">
                                          <p:val>
                                            <p:strVal val="#ppt_y"/>
                                          </p:val>
                                        </p:tav>
                                      </p:tavLst>
                                    </p:anim>
                                    <p:animEffect transition="in" filter="wipe(up)">
                                      <p:cBhvr>
                                        <p:cTn id="2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文本框 5"/>
          <p:cNvSpPr txBox="1"/>
          <p:nvPr/>
        </p:nvSpPr>
        <p:spPr>
          <a:xfrm>
            <a:off x="1767014" y="688034"/>
            <a:ext cx="914033" cy="369332"/>
          </a:xfrm>
          <a:prstGeom prst="rect">
            <a:avLst/>
          </a:prstGeom>
          <a:noFill/>
          <a:ln w="3175">
            <a:solidFill>
              <a:srgbClr val="797979"/>
            </a:solidFill>
          </a:ln>
        </p:spPr>
        <p:txBody>
          <a:bodyPr wrap="none" rtlCol="0">
            <a:spAutoFit/>
          </a:bodyPr>
          <a:lstStyle/>
          <a:p>
            <a:r>
              <a:rPr kumimoji="1" lang="en-US" altLang="zh-CN" dirty="0" err="1">
                <a:latin typeface="PingFang SC" charset="-122"/>
                <a:ea typeface="PingFang SC" charset="-122"/>
                <a:cs typeface="PingFang SC" charset="-122"/>
              </a:rPr>
              <a:t>UIView</a:t>
            </a:r>
            <a:endParaRPr kumimoji="1" lang="zh-CN" altLang="en-US" dirty="0">
              <a:latin typeface="PingFang SC" charset="-122"/>
              <a:ea typeface="PingFang SC" charset="-122"/>
              <a:cs typeface="PingFang SC" charset="-122"/>
            </a:endParaRPr>
          </a:p>
        </p:txBody>
      </p:sp>
      <p:cxnSp>
        <p:nvCxnSpPr>
          <p:cNvPr id="8" name="直线箭头连接符 7"/>
          <p:cNvCxnSpPr/>
          <p:nvPr/>
        </p:nvCxnSpPr>
        <p:spPr>
          <a:xfrm>
            <a:off x="2632555" y="849699"/>
            <a:ext cx="51144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文本框 8"/>
          <p:cNvSpPr txBox="1"/>
          <p:nvPr/>
        </p:nvSpPr>
        <p:spPr>
          <a:xfrm>
            <a:off x="3144001" y="688034"/>
            <a:ext cx="1096775" cy="369332"/>
          </a:xfrm>
          <a:prstGeom prst="rect">
            <a:avLst/>
          </a:prstGeom>
          <a:noFill/>
          <a:ln w="3175">
            <a:solidFill>
              <a:srgbClr val="797979"/>
            </a:solidFill>
          </a:ln>
        </p:spPr>
        <p:txBody>
          <a:bodyPr wrap="none" rtlCol="0">
            <a:spAutoFit/>
          </a:bodyPr>
          <a:lstStyle/>
          <a:p>
            <a:r>
              <a:rPr kumimoji="1" lang="en-US" altLang="zh-CN" dirty="0" err="1">
                <a:latin typeface="PingFang SC" charset="-122"/>
                <a:ea typeface="PingFang SC" charset="-122"/>
                <a:cs typeface="PingFang SC" charset="-122"/>
              </a:rPr>
              <a:t>CALayer</a:t>
            </a:r>
            <a:endParaRPr kumimoji="1" lang="zh-CN" altLang="en-US" dirty="0">
              <a:latin typeface="PingFang SC" charset="-122"/>
              <a:ea typeface="PingFang SC" charset="-122"/>
              <a:cs typeface="PingFang SC" charset="-122"/>
            </a:endParaRPr>
          </a:p>
        </p:txBody>
      </p:sp>
      <p:cxnSp>
        <p:nvCxnSpPr>
          <p:cNvPr id="10" name="直线箭头连接符 9"/>
          <p:cNvCxnSpPr/>
          <p:nvPr/>
        </p:nvCxnSpPr>
        <p:spPr>
          <a:xfrm>
            <a:off x="4191025" y="849699"/>
            <a:ext cx="51144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文本框 10"/>
          <p:cNvSpPr txBox="1"/>
          <p:nvPr/>
        </p:nvSpPr>
        <p:spPr>
          <a:xfrm>
            <a:off x="4702470" y="688034"/>
            <a:ext cx="1111202" cy="369332"/>
          </a:xfrm>
          <a:prstGeom prst="rect">
            <a:avLst/>
          </a:prstGeom>
          <a:noFill/>
          <a:ln w="3175">
            <a:solidFill>
              <a:srgbClr val="797979"/>
            </a:solidFill>
          </a:ln>
        </p:spPr>
        <p:txBody>
          <a:bodyPr wrap="none" rtlCol="0">
            <a:spAutoFit/>
          </a:bodyPr>
          <a:lstStyle/>
          <a:p>
            <a:r>
              <a:rPr kumimoji="1" lang="en-US" altLang="zh-CN" dirty="0">
                <a:latin typeface="PingFang SC" charset="-122"/>
                <a:ea typeface="PingFang SC" charset="-122"/>
                <a:cs typeface="PingFang SC" charset="-122"/>
              </a:rPr>
              <a:t>contents</a:t>
            </a:r>
            <a:endParaRPr kumimoji="1" lang="zh-CN" altLang="en-US" dirty="0">
              <a:latin typeface="PingFang SC" charset="-122"/>
              <a:ea typeface="PingFang SC" charset="-122"/>
              <a:cs typeface="PingFang SC" charset="-122"/>
            </a:endParaRPr>
          </a:p>
        </p:txBody>
      </p:sp>
      <p:cxnSp>
        <p:nvCxnSpPr>
          <p:cNvPr id="12" name="直线箭头连接符 11"/>
          <p:cNvCxnSpPr/>
          <p:nvPr/>
        </p:nvCxnSpPr>
        <p:spPr>
          <a:xfrm>
            <a:off x="5769108" y="849699"/>
            <a:ext cx="51144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本框 12"/>
          <p:cNvSpPr txBox="1"/>
          <p:nvPr/>
        </p:nvSpPr>
        <p:spPr>
          <a:xfrm>
            <a:off x="6277772" y="688034"/>
            <a:ext cx="1170513" cy="369332"/>
          </a:xfrm>
          <a:prstGeom prst="rect">
            <a:avLst/>
          </a:prstGeom>
          <a:noFill/>
          <a:ln w="3175">
            <a:solidFill>
              <a:srgbClr val="797979"/>
            </a:solidFill>
          </a:ln>
        </p:spPr>
        <p:txBody>
          <a:bodyPr wrap="none" rtlCol="0">
            <a:spAutoFit/>
          </a:bodyPr>
          <a:lstStyle/>
          <a:p>
            <a:r>
              <a:rPr kumimoji="1" lang="en-US" altLang="zh-CN" dirty="0" err="1">
                <a:latin typeface="PingFang SC" charset="-122"/>
                <a:ea typeface="PingFang SC" charset="-122"/>
                <a:cs typeface="PingFang SC" charset="-122"/>
              </a:rPr>
              <a:t>CGlmage</a:t>
            </a:r>
            <a:endParaRPr kumimoji="1" lang="zh-CN" altLang="en-US" dirty="0">
              <a:latin typeface="PingFang SC" charset="-122"/>
              <a:ea typeface="PingFang SC" charset="-122"/>
              <a:cs typeface="PingFang SC" charset="-122"/>
            </a:endParaRPr>
          </a:p>
        </p:txBody>
      </p:sp>
      <p:sp>
        <p:nvSpPr>
          <p:cNvPr id="15" name="文本框 14"/>
          <p:cNvSpPr txBox="1"/>
          <p:nvPr/>
        </p:nvSpPr>
        <p:spPr>
          <a:xfrm>
            <a:off x="2461327" y="2624093"/>
            <a:ext cx="4267515" cy="530915"/>
          </a:xfrm>
          <a:prstGeom prst="rect">
            <a:avLst/>
          </a:prstGeom>
          <a:noFill/>
        </p:spPr>
        <p:txBody>
          <a:bodyPr wrap="none" rtlCol="0">
            <a:spAutoFit/>
          </a:bodyPr>
          <a:lstStyle/>
          <a:p>
            <a:r>
              <a:rPr kumimoji="1" lang="zh-CN" altLang="en-US" sz="1500" dirty="0">
                <a:latin typeface="PingFang SC" charset="-122"/>
                <a:ea typeface="PingFang SC" charset="-122"/>
                <a:cs typeface="PingFang SC" charset="-122"/>
              </a:rPr>
              <a:t>重写</a:t>
            </a:r>
            <a:r>
              <a:rPr kumimoji="1" lang="en-US" altLang="zh-CN" sz="1500" dirty="0">
                <a:latin typeface="PingFang SC" charset="-122"/>
                <a:ea typeface="PingFang SC" charset="-122"/>
                <a:cs typeface="PingFang SC" charset="-122"/>
              </a:rPr>
              <a:t>display</a:t>
            </a:r>
            <a:r>
              <a:rPr kumimoji="1" lang="zh-CN" altLang="en-US" sz="1500" dirty="0">
                <a:latin typeface="PingFang SC" charset="-122"/>
                <a:ea typeface="PingFang SC" charset="-122"/>
                <a:cs typeface="PingFang SC" charset="-122"/>
              </a:rPr>
              <a:t>方法，自定义寄宿图填充来实现绘制</a:t>
            </a:r>
          </a:p>
          <a:p>
            <a:endParaRPr kumimoji="1" lang="zh-CN" altLang="en-US" sz="1350" dirty="0"/>
          </a:p>
        </p:txBody>
      </p:sp>
      <p:pic>
        <p:nvPicPr>
          <p:cNvPr id="2" name="图片 1"/>
          <p:cNvPicPr>
            <a:picLocks noChangeAspect="1"/>
          </p:cNvPicPr>
          <p:nvPr/>
        </p:nvPicPr>
        <p:blipFill>
          <a:blip r:embed="rId4"/>
          <a:stretch>
            <a:fillRect/>
          </a:stretch>
        </p:blipFill>
        <p:spPr>
          <a:xfrm>
            <a:off x="1475940" y="1429801"/>
            <a:ext cx="6192120" cy="864890"/>
          </a:xfrm>
          <a:prstGeom prst="rect">
            <a:avLst/>
          </a:prstGeom>
        </p:spPr>
        <p:style>
          <a:lnRef idx="0">
            <a:schemeClr val="accent3"/>
          </a:lnRef>
          <a:fillRef idx="3">
            <a:schemeClr val="accent3"/>
          </a:fillRef>
          <a:effectRef idx="3">
            <a:schemeClr val="accent3"/>
          </a:effectRef>
          <a:fontRef idx="minor">
            <a:schemeClr val="lt1"/>
          </a:fontRef>
        </p:style>
      </p:pic>
      <p:pic>
        <p:nvPicPr>
          <p:cNvPr id="3" name="图片 2"/>
          <p:cNvPicPr>
            <a:picLocks noChangeAspect="1"/>
          </p:cNvPicPr>
          <p:nvPr/>
        </p:nvPicPr>
        <p:blipFill>
          <a:blip r:embed="rId5"/>
          <a:stretch>
            <a:fillRect/>
          </a:stretch>
        </p:blipFill>
        <p:spPr>
          <a:xfrm>
            <a:off x="2839829" y="3243417"/>
            <a:ext cx="3256292" cy="1241608"/>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82154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par>
                                <p:cTn id="25" presetID="1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p:tgtEl>
                                          <p:spTgt spid="12"/>
                                        </p:tgtEl>
                                        <p:attrNameLst>
                                          <p:attrName>ppt_y</p:attrName>
                                        </p:attrNameLst>
                                      </p:cBhvr>
                                      <p:tavLst>
                                        <p:tav tm="0">
                                          <p:val>
                                            <p:strVal val="#ppt_y+#ppt_h*1.125000"/>
                                          </p:val>
                                        </p:tav>
                                        <p:tav tm="100000">
                                          <p:val>
                                            <p:strVal val="#ppt_y"/>
                                          </p:val>
                                        </p:tav>
                                      </p:tavLst>
                                    </p:anim>
                                    <p:animEffect transition="in" filter="wipe(up)">
                                      <p:cBhvr>
                                        <p:cTn id="28" dur="500"/>
                                        <p:tgtEl>
                                          <p:spTgt spid="12"/>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ppt_y</p:attrName>
                                        </p:attrNameLst>
                                      </p:cBhvr>
                                      <p:tavLst>
                                        <p:tav tm="0">
                                          <p:val>
                                            <p:strVal val="#ppt_y+#ppt_h*1.125000"/>
                                          </p:val>
                                        </p:tav>
                                        <p:tav tm="100000">
                                          <p:val>
                                            <p:strVal val="#ppt_y"/>
                                          </p:val>
                                        </p:tav>
                                      </p:tavLst>
                                    </p:anim>
                                    <p:animEffect transition="in" filter="wipe(up)">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checkerboard(across)">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1000" fill="hold"/>
                                        <p:tgtEl>
                                          <p:spTgt spid="15"/>
                                        </p:tgtEl>
                                        <p:attrNameLst>
                                          <p:attrName>ppt_w</p:attrName>
                                        </p:attrNameLst>
                                      </p:cBhvr>
                                      <p:tavLst>
                                        <p:tav tm="0">
                                          <p:val>
                                            <p:strVal val="#ppt_w*0.70"/>
                                          </p:val>
                                        </p:tav>
                                        <p:tav tm="100000">
                                          <p:val>
                                            <p:strVal val="#ppt_w"/>
                                          </p:val>
                                        </p:tav>
                                      </p:tavLst>
                                    </p:anim>
                                    <p:anim calcmode="lin" valueType="num">
                                      <p:cBhvr>
                                        <p:cTn id="43" dur="1000" fill="hold"/>
                                        <p:tgtEl>
                                          <p:spTgt spid="15"/>
                                        </p:tgtEl>
                                        <p:attrNameLst>
                                          <p:attrName>ppt_h</p:attrName>
                                        </p:attrNameLst>
                                      </p:cBhvr>
                                      <p:tavLst>
                                        <p:tav tm="0">
                                          <p:val>
                                            <p:strVal val="#ppt_h"/>
                                          </p:val>
                                        </p:tav>
                                        <p:tav tm="100000">
                                          <p:val>
                                            <p:strVal val="#ppt_h"/>
                                          </p:val>
                                        </p:tav>
                                      </p:tavLst>
                                    </p:anim>
                                    <p:animEffect transition="in" filter="fade">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checkerboard(across)">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3"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文本框 5"/>
          <p:cNvSpPr txBox="1"/>
          <p:nvPr/>
        </p:nvSpPr>
        <p:spPr>
          <a:xfrm>
            <a:off x="3090121" y="682628"/>
            <a:ext cx="5466561" cy="530915"/>
          </a:xfrm>
          <a:prstGeom prst="rect">
            <a:avLst/>
          </a:prstGeom>
          <a:noFill/>
        </p:spPr>
        <p:txBody>
          <a:bodyPr wrap="none" rtlCol="0">
            <a:spAutoFit/>
          </a:bodyPr>
          <a:lstStyle/>
          <a:p>
            <a:pPr marL="257175" indent="-257175">
              <a:buClr>
                <a:srgbClr val="C00000"/>
              </a:buClr>
              <a:buFont typeface="Wingdings" charset="2"/>
              <a:buChar char="l"/>
            </a:pPr>
            <a:r>
              <a:rPr lang="en-US" altLang="zh-CN" sz="1500" dirty="0" err="1">
                <a:latin typeface="PingFang SC" charset="-122"/>
                <a:ea typeface="PingFang SC" charset="-122"/>
                <a:cs typeface="PingFang SC" charset="-122"/>
              </a:rPr>
              <a:t>CCLabelLayerDisplayTask</a:t>
            </a:r>
            <a:r>
              <a:rPr lang="zh-CN" altLang="en-US" sz="1500" dirty="0">
                <a:latin typeface="PingFang SC" charset="-122"/>
                <a:ea typeface="PingFang SC" charset="-122"/>
                <a:cs typeface="PingFang SC" charset="-122"/>
              </a:rPr>
              <a:t>：即将绘制、绘制中、绘制完成</a:t>
            </a:r>
          </a:p>
          <a:p>
            <a:endParaRPr kumimoji="1" lang="zh-CN" altLang="en-US" sz="1350" dirty="0"/>
          </a:p>
        </p:txBody>
      </p:sp>
      <p:pic>
        <p:nvPicPr>
          <p:cNvPr id="2" name="图片 1"/>
          <p:cNvPicPr>
            <a:picLocks noChangeAspect="1"/>
          </p:cNvPicPr>
          <p:nvPr/>
        </p:nvPicPr>
        <p:blipFill>
          <a:blip r:embed="rId4"/>
          <a:stretch>
            <a:fillRect/>
          </a:stretch>
        </p:blipFill>
        <p:spPr>
          <a:xfrm>
            <a:off x="587318" y="1452283"/>
            <a:ext cx="7969364" cy="1890002"/>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41816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图片 6"/>
          <p:cNvPicPr>
            <a:picLocks noChangeAspect="1"/>
          </p:cNvPicPr>
          <p:nvPr/>
        </p:nvPicPr>
        <p:blipFill>
          <a:blip r:embed="rId4"/>
          <a:stretch>
            <a:fillRect/>
          </a:stretch>
        </p:blipFill>
        <p:spPr>
          <a:xfrm>
            <a:off x="1570174" y="1014108"/>
            <a:ext cx="6003652" cy="2878616"/>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46619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文本框 5"/>
          <p:cNvSpPr txBox="1"/>
          <p:nvPr/>
        </p:nvSpPr>
        <p:spPr>
          <a:xfrm>
            <a:off x="3491416" y="3369059"/>
            <a:ext cx="2161169" cy="1223412"/>
          </a:xfrm>
          <a:prstGeom prst="rect">
            <a:avLst/>
          </a:prstGeom>
          <a:noFill/>
        </p:spPr>
        <p:txBody>
          <a:bodyPr wrap="none" rtlCol="0">
            <a:spAutoFit/>
          </a:bodyPr>
          <a:lstStyle/>
          <a:p>
            <a:pPr algn="ctr">
              <a:lnSpc>
                <a:spcPct val="200000"/>
              </a:lnSpc>
            </a:pPr>
            <a:r>
              <a:rPr lang="en-US" altLang="zh-CN" sz="1500" dirty="0" err="1">
                <a:latin typeface="PingFang SC" charset="-122"/>
                <a:ea typeface="PingFang SC" charset="-122"/>
                <a:cs typeface="PingFang SC" charset="-122"/>
              </a:rPr>
              <a:t>backgroundColor</a:t>
            </a:r>
            <a:r>
              <a:rPr lang="zh-CN" altLang="en-US" sz="1500" dirty="0">
                <a:latin typeface="PingFang SC" charset="-122"/>
                <a:ea typeface="PingFang SC" charset="-122"/>
                <a:cs typeface="PingFang SC" charset="-122"/>
              </a:rPr>
              <a:t> </a:t>
            </a:r>
            <a:r>
              <a:rPr lang="en-US" altLang="zh-CN" sz="1500" dirty="0">
                <a:latin typeface="PingFang SC" charset="-122"/>
                <a:ea typeface="PingFang SC" charset="-122"/>
                <a:cs typeface="PingFang SC" charset="-122"/>
              </a:rPr>
              <a:t>=</a:t>
            </a:r>
            <a:r>
              <a:rPr lang="zh-CN" altLang="en-US" sz="1500" dirty="0">
                <a:latin typeface="PingFang SC" charset="-122"/>
                <a:ea typeface="PingFang SC" charset="-122"/>
                <a:cs typeface="PingFang SC" charset="-122"/>
              </a:rPr>
              <a:t> </a:t>
            </a:r>
            <a:r>
              <a:rPr lang="en-US" altLang="zh-CN" sz="1500" dirty="0">
                <a:latin typeface="PingFang SC" charset="-122"/>
                <a:ea typeface="PingFang SC" charset="-122"/>
                <a:cs typeface="PingFang SC" charset="-122"/>
              </a:rPr>
              <a:t>nil</a:t>
            </a:r>
            <a:endParaRPr kumimoji="1" lang="zh-CN" altLang="en-US" sz="1500" dirty="0">
              <a:latin typeface="PingFang SC" charset="-122"/>
              <a:ea typeface="PingFang SC" charset="-122"/>
              <a:cs typeface="PingFang SC" charset="-122"/>
            </a:endParaRPr>
          </a:p>
          <a:p>
            <a:pPr algn="ctr">
              <a:lnSpc>
                <a:spcPct val="200000"/>
              </a:lnSpc>
            </a:pPr>
            <a:r>
              <a:rPr lang="en-US" altLang="zh-CN" sz="1500" dirty="0">
                <a:latin typeface="PingFang SC" charset="-122"/>
                <a:ea typeface="PingFang SC" charset="-122"/>
                <a:cs typeface="PingFang SC" charset="-122"/>
              </a:rPr>
              <a:t>opaque</a:t>
            </a:r>
            <a:r>
              <a:rPr lang="zh-CN" altLang="en-US" sz="1500" dirty="0">
                <a:latin typeface="PingFang SC" charset="-122"/>
                <a:ea typeface="PingFang SC" charset="-122"/>
                <a:cs typeface="PingFang SC" charset="-122"/>
              </a:rPr>
              <a:t> </a:t>
            </a:r>
            <a:r>
              <a:rPr lang="en-US" altLang="zh-CN" sz="1500" dirty="0">
                <a:latin typeface="PingFang SC" charset="-122"/>
                <a:ea typeface="PingFang SC" charset="-122"/>
                <a:cs typeface="PingFang SC" charset="-122"/>
              </a:rPr>
              <a:t>=</a:t>
            </a:r>
            <a:r>
              <a:rPr lang="zh-CN" altLang="en-US" sz="1500" dirty="0">
                <a:latin typeface="PingFang SC" charset="-122"/>
                <a:ea typeface="PingFang SC" charset="-122"/>
                <a:cs typeface="PingFang SC" charset="-122"/>
              </a:rPr>
              <a:t> </a:t>
            </a:r>
            <a:r>
              <a:rPr lang="en-US" altLang="zh-CN" sz="1500" dirty="0">
                <a:latin typeface="PingFang SC" charset="-122"/>
                <a:ea typeface="PingFang SC" charset="-122"/>
                <a:cs typeface="PingFang SC" charset="-122"/>
              </a:rPr>
              <a:t>YES</a:t>
            </a:r>
            <a:endParaRPr kumimoji="1" lang="zh-CN" altLang="en-US" sz="1500" dirty="0">
              <a:latin typeface="PingFang SC" charset="-122"/>
              <a:ea typeface="PingFang SC" charset="-122"/>
              <a:cs typeface="PingFang SC" charset="-122"/>
            </a:endParaRPr>
          </a:p>
          <a:p>
            <a:endParaRPr kumimoji="1" lang="zh-CN" altLang="en-US" sz="1350" dirty="0"/>
          </a:p>
        </p:txBody>
      </p:sp>
      <p:pic>
        <p:nvPicPr>
          <p:cNvPr id="2" name="图片 1"/>
          <p:cNvPicPr>
            <a:picLocks noChangeAspect="1"/>
          </p:cNvPicPr>
          <p:nvPr/>
        </p:nvPicPr>
        <p:blipFill>
          <a:blip r:embed="rId4"/>
          <a:stretch>
            <a:fillRect/>
          </a:stretch>
        </p:blipFill>
        <p:spPr>
          <a:xfrm>
            <a:off x="1206500" y="649609"/>
            <a:ext cx="6731000" cy="257960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92183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6">
                                            <p:txEl>
                                              <p:pRg st="0" end="0"/>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p:cTn id="17"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8"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9"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790360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文本框 4"/>
          <p:cNvSpPr txBox="1"/>
          <p:nvPr/>
        </p:nvSpPr>
        <p:spPr>
          <a:xfrm>
            <a:off x="6894656" y="330325"/>
            <a:ext cx="1367682" cy="369332"/>
          </a:xfrm>
          <a:prstGeom prst="rect">
            <a:avLst/>
          </a:prstGeom>
          <a:noFill/>
        </p:spPr>
        <p:txBody>
          <a:bodyPr wrap="none" rtlCol="0">
            <a:spAutoFit/>
          </a:bodyPr>
          <a:lstStyle/>
          <a:p>
            <a:pPr marL="257175" indent="-257175">
              <a:buClr>
                <a:srgbClr val="C00000"/>
              </a:buClr>
              <a:buFont typeface="Wingdings" charset="2"/>
              <a:buChar char="n"/>
            </a:pPr>
            <a:r>
              <a:rPr kumimoji="1" lang="zh-CN" altLang="en-US" b="1" dirty="0">
                <a:latin typeface="PingFang SC" charset="-122"/>
                <a:ea typeface="PingFang SC" charset="-122"/>
                <a:cs typeface="PingFang SC" charset="-122"/>
              </a:rPr>
              <a:t>触发绘制</a:t>
            </a:r>
          </a:p>
        </p:txBody>
      </p:sp>
      <p:sp>
        <p:nvSpPr>
          <p:cNvPr id="6" name="文本框 5"/>
          <p:cNvSpPr txBox="1"/>
          <p:nvPr/>
        </p:nvSpPr>
        <p:spPr>
          <a:xfrm>
            <a:off x="5941546" y="706938"/>
            <a:ext cx="2342308" cy="530915"/>
          </a:xfrm>
          <a:prstGeom prst="rect">
            <a:avLst/>
          </a:prstGeom>
          <a:noFill/>
        </p:spPr>
        <p:txBody>
          <a:bodyPr wrap="none" rtlCol="0">
            <a:spAutoFit/>
          </a:bodyPr>
          <a:lstStyle/>
          <a:p>
            <a:r>
              <a:rPr lang="en-US" altLang="zh-CN" sz="1500" dirty="0">
                <a:solidFill>
                  <a:srgbClr val="3E3E3E"/>
                </a:solidFill>
                <a:latin typeface="PingFang SC" charset="-122"/>
                <a:ea typeface="PingFang SC" charset="-122"/>
                <a:cs typeface="PingFang SC" charset="-122"/>
              </a:rPr>
              <a:t>Core Animation</a:t>
            </a:r>
            <a:r>
              <a:rPr lang="zh-CN" altLang="en-US" sz="1500" dirty="0">
                <a:solidFill>
                  <a:srgbClr val="3E3E3E"/>
                </a:solidFill>
                <a:latin typeface="PingFang SC" charset="-122"/>
                <a:ea typeface="PingFang SC" charset="-122"/>
                <a:cs typeface="PingFang SC" charset="-122"/>
              </a:rPr>
              <a:t>渲染时机</a:t>
            </a:r>
            <a:endParaRPr lang="zh-CN" altLang="en-US" sz="1500" dirty="0">
              <a:latin typeface="PingFang SC" charset="-122"/>
              <a:ea typeface="PingFang SC" charset="-122"/>
              <a:cs typeface="PingFang SC" charset="-122"/>
            </a:endParaRPr>
          </a:p>
          <a:p>
            <a:endParaRPr kumimoji="1" lang="zh-CN" altLang="en-US" sz="1350" dirty="0"/>
          </a:p>
        </p:txBody>
      </p:sp>
      <p:pic>
        <p:nvPicPr>
          <p:cNvPr id="50" name="图片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87" y="719275"/>
            <a:ext cx="3176528" cy="3531982"/>
          </a:xfrm>
          <a:prstGeom prst="rect">
            <a:avLst/>
          </a:prstGeom>
          <a:effectLst>
            <a:glow rad="101600">
              <a:schemeClr val="accent3">
                <a:satMod val="175000"/>
                <a:alpha val="40000"/>
              </a:schemeClr>
            </a:glow>
          </a:effectLst>
        </p:spPr>
      </p:pic>
      <p:pic>
        <p:nvPicPr>
          <p:cNvPr id="3" name="图片 2"/>
          <p:cNvPicPr>
            <a:picLocks noChangeAspect="1"/>
          </p:cNvPicPr>
          <p:nvPr/>
        </p:nvPicPr>
        <p:blipFill>
          <a:blip r:embed="rId5"/>
          <a:stretch>
            <a:fillRect/>
          </a:stretch>
        </p:blipFill>
        <p:spPr>
          <a:xfrm>
            <a:off x="4365671" y="1768646"/>
            <a:ext cx="3985878" cy="143324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4959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895238" y="774551"/>
            <a:ext cx="7353524" cy="3376326"/>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0467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图片 6"/>
          <p:cNvPicPr>
            <a:picLocks noChangeAspect="1"/>
          </p:cNvPicPr>
          <p:nvPr/>
        </p:nvPicPr>
        <p:blipFill>
          <a:blip r:embed="rId4"/>
          <a:stretch>
            <a:fillRect/>
          </a:stretch>
        </p:blipFill>
        <p:spPr>
          <a:xfrm>
            <a:off x="3614568" y="3433439"/>
            <a:ext cx="1914864" cy="1210432"/>
          </a:xfrm>
          <a:prstGeom prst="rect">
            <a:avLst/>
          </a:prstGeom>
          <a:effectLst>
            <a:glow rad="101600">
              <a:schemeClr val="accent3">
                <a:satMod val="175000"/>
                <a:alpha val="40000"/>
              </a:schemeClr>
            </a:glow>
          </a:effectLst>
        </p:spPr>
      </p:pic>
      <p:pic>
        <p:nvPicPr>
          <p:cNvPr id="2" name="图片 1"/>
          <p:cNvPicPr>
            <a:picLocks noChangeAspect="1"/>
          </p:cNvPicPr>
          <p:nvPr/>
        </p:nvPicPr>
        <p:blipFill>
          <a:blip r:embed="rId5"/>
          <a:stretch>
            <a:fillRect/>
          </a:stretch>
        </p:blipFill>
        <p:spPr>
          <a:xfrm>
            <a:off x="1293128" y="532741"/>
            <a:ext cx="6557744" cy="1066098"/>
          </a:xfrm>
          <a:prstGeom prst="rect">
            <a:avLst/>
          </a:prstGeom>
        </p:spPr>
        <p:style>
          <a:lnRef idx="0">
            <a:schemeClr val="accent3"/>
          </a:lnRef>
          <a:fillRef idx="3">
            <a:schemeClr val="accent3"/>
          </a:fillRef>
          <a:effectRef idx="3">
            <a:schemeClr val="accent3"/>
          </a:effectRef>
          <a:fontRef idx="minor">
            <a:schemeClr val="lt1"/>
          </a:fontRef>
        </p:style>
      </p:pic>
      <p:pic>
        <p:nvPicPr>
          <p:cNvPr id="3" name="图片 2"/>
          <p:cNvPicPr>
            <a:picLocks noChangeAspect="1"/>
          </p:cNvPicPr>
          <p:nvPr/>
        </p:nvPicPr>
        <p:blipFill>
          <a:blip r:embed="rId6"/>
          <a:stretch>
            <a:fillRect/>
          </a:stretch>
        </p:blipFill>
        <p:spPr>
          <a:xfrm>
            <a:off x="2334409" y="1836082"/>
            <a:ext cx="4475182" cy="1320724"/>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71641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8212" y="17815"/>
            <a:ext cx="2212460" cy="4661970"/>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338" y="41262"/>
            <a:ext cx="2212460" cy="4661970"/>
          </a:xfrm>
          <a:prstGeom prst="rect">
            <a:avLst/>
          </a:prstGeom>
        </p:spPr>
      </p:pic>
      <p:pic>
        <p:nvPicPr>
          <p:cNvPr id="10" name="1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594244" y="723943"/>
            <a:ext cx="1908648" cy="3392220"/>
          </a:xfrm>
          <a:prstGeom prst="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pic>
      <p:pic>
        <p:nvPicPr>
          <p:cNvPr id="2" name="ka">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614387" y="688318"/>
            <a:ext cx="1920110" cy="3408854"/>
          </a:xfrm>
          <a:prstGeom prst="rect">
            <a:avLst/>
          </a:prstGeom>
          <a:ln>
            <a:solidFill>
              <a:schemeClr val="tx1">
                <a:lumMod val="50000"/>
                <a:lumOff val="50000"/>
              </a:schemeClr>
            </a:solidFill>
          </a:ln>
        </p:spPr>
      </p:pic>
      <p:sp>
        <p:nvSpPr>
          <p:cNvPr id="3" name="文本框 2"/>
          <p:cNvSpPr txBox="1"/>
          <p:nvPr/>
        </p:nvSpPr>
        <p:spPr>
          <a:xfrm>
            <a:off x="987608" y="3173842"/>
            <a:ext cx="415498" cy="92333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kumimoji="1" lang="zh-CN" altLang="en-US" dirty="0" smtClean="0">
                <a:latin typeface="PingFang SC" charset="-122"/>
                <a:ea typeface="PingFang SC" charset="-122"/>
                <a:cs typeface="PingFang SC" charset="-122"/>
              </a:rPr>
              <a:t>优</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化</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前</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7753050" y="3173842"/>
            <a:ext cx="415498" cy="92333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kumimoji="1" lang="zh-CN" altLang="en-US" dirty="0" smtClean="0">
                <a:latin typeface="PingFang SC" charset="-122"/>
                <a:ea typeface="PingFang SC" charset="-122"/>
                <a:cs typeface="PingFang SC" charset="-122"/>
              </a:rPr>
              <a:t>优</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化</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后</a:t>
            </a:r>
            <a:endParaRPr kumimoji="1" lang="zh-CN" altLang="en-US" dirty="0">
              <a:latin typeface="PingFang SC" charset="-122"/>
              <a:ea typeface="PingFang SC" charset="-122"/>
              <a:cs typeface="PingFang SC" charset="-122"/>
            </a:endParaRPr>
          </a:p>
        </p:txBody>
      </p:sp>
      <p:sp>
        <p:nvSpPr>
          <p:cNvPr id="7" name="文本框 6"/>
          <p:cNvSpPr txBox="1"/>
          <p:nvPr/>
        </p:nvSpPr>
        <p:spPr>
          <a:xfrm>
            <a:off x="4208952" y="1994857"/>
            <a:ext cx="726096" cy="707886"/>
          </a:xfrm>
          <a:prstGeom prst="rect">
            <a:avLst/>
          </a:prstGeom>
          <a:noFill/>
        </p:spPr>
        <p:txBody>
          <a:bodyPr wrap="none" rtlCol="0">
            <a:spAutoFit/>
          </a:bodyPr>
          <a:lstStyle/>
          <a:p>
            <a:r>
              <a:rPr kumimoji="1" lang="en-US" altLang="zh-CN" sz="4000" b="1" dirty="0" smtClean="0">
                <a:solidFill>
                  <a:srgbClr val="C00000"/>
                </a:solidFill>
              </a:rPr>
              <a:t>VS</a:t>
            </a:r>
            <a:endParaRPr kumimoji="1" lang="zh-CN" altLang="en-US" sz="4000" b="1" dirty="0">
              <a:solidFill>
                <a:srgbClr val="C00000"/>
              </a:solidFill>
            </a:endParaRPr>
          </a:p>
        </p:txBody>
      </p:sp>
    </p:spTree>
    <p:extLst>
      <p:ext uri="{BB962C8B-B14F-4D97-AF65-F5344CB8AC3E}">
        <p14:creationId xmlns:p14="http://schemas.microsoft.com/office/powerpoint/2010/main" val="29291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1" presetClass="mediacall" presetSubtype="0" fill="hold" nodeType="afterEffect">
                                  <p:stCondLst>
                                    <p:cond delay="0"/>
                                  </p:stCondLst>
                                  <p:childTnLst>
                                    <p:cmd type="call" cmd="playFrom(0.0)">
                                      <p:cBhvr>
                                        <p:cTn id="23" dur="11604" fill="hold"/>
                                        <p:tgtEl>
                                          <p:spTgt spid="10"/>
                                        </p:tgtEl>
                                      </p:cBhvr>
                                    </p:cmd>
                                  </p:childTnLst>
                                </p:cTn>
                              </p:par>
                            </p:childTnLst>
                          </p:cTn>
                        </p:par>
                        <p:par>
                          <p:cTn id="24" fill="hold">
                            <p:stCondLst>
                              <p:cond delay="12104"/>
                            </p:stCondLst>
                            <p:childTnLst>
                              <p:par>
                                <p:cTn id="25" presetID="1" presetClass="mediacall" presetSubtype="0" fill="hold" nodeType="afterEffect">
                                  <p:stCondLst>
                                    <p:cond delay="0"/>
                                  </p:stCondLst>
                                  <p:childTnLst>
                                    <p:cmd type="call" cmd="playFrom(0.0)">
                                      <p:cBhvr>
                                        <p:cTn id="26" dur="9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video>
              <p:cMediaNode vol="80000">
                <p:cTn id="33" repeatCount="indefinite" fill="hold" display="0">
                  <p:stCondLst>
                    <p:cond delay="indefinite"/>
                  </p:stCondLst>
                </p:cTn>
                <p:tgtEl>
                  <p:spTgt spid="2"/>
                </p:tgtEl>
              </p:cMediaNode>
            </p:video>
            <p:seq concurrent="1" nextAc="seek">
              <p:cTn id="34" restart="whenNotActive" fill="hold" evtFilter="cancelBubble" nodeType="interactiveSeq">
                <p:stCondLst>
                  <p:cond evt="onClick" delay="0">
                    <p:tgtEl>
                      <p:spTgt spid="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文本框 4"/>
          <p:cNvSpPr txBox="1"/>
          <p:nvPr/>
        </p:nvSpPr>
        <p:spPr>
          <a:xfrm>
            <a:off x="3133144" y="2106075"/>
            <a:ext cx="2877711" cy="553998"/>
          </a:xfrm>
          <a:prstGeom prst="rect">
            <a:avLst/>
          </a:prstGeom>
          <a:noFill/>
        </p:spPr>
        <p:txBody>
          <a:bodyPr wrap="none" rtlCol="0">
            <a:spAutoFit/>
          </a:bodyPr>
          <a:lstStyle/>
          <a:p>
            <a:r>
              <a:rPr kumimoji="1" lang="zh-CN" altLang="en-US" sz="3000" dirty="0">
                <a:latin typeface="PingFang SC" charset="-122"/>
                <a:ea typeface="PingFang SC" charset="-122"/>
                <a:cs typeface="PingFang SC" charset="-122"/>
              </a:rPr>
              <a:t>等等</a:t>
            </a:r>
            <a:r>
              <a:rPr kumimoji="1" lang="mr-IN" altLang="zh-CN" sz="3000" dirty="0">
                <a:latin typeface="PingFang SC" charset="-122"/>
                <a:ea typeface="PingFang SC" charset="-122"/>
                <a:cs typeface="PingFang SC" charset="-122"/>
              </a:rPr>
              <a:t>…</a:t>
            </a:r>
            <a:r>
              <a:rPr kumimoji="1" lang="zh-CN" altLang="en-US" sz="3000" dirty="0">
                <a:latin typeface="PingFang SC" charset="-122"/>
                <a:ea typeface="PingFang SC" charset="-122"/>
                <a:cs typeface="PingFang SC" charset="-122"/>
              </a:rPr>
              <a:t>还有一招</a:t>
            </a:r>
          </a:p>
        </p:txBody>
      </p:sp>
    </p:spTree>
    <p:extLst>
      <p:ext uri="{BB962C8B-B14F-4D97-AF65-F5344CB8AC3E}">
        <p14:creationId xmlns:p14="http://schemas.microsoft.com/office/powerpoint/2010/main" val="30867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799" y="333487"/>
            <a:ext cx="6858000" cy="51435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402" y="0"/>
            <a:ext cx="6858000" cy="5143500"/>
          </a:xfrm>
          <a:prstGeom prst="rect">
            <a:avLst/>
          </a:prstGeom>
        </p:spPr>
      </p:pic>
    </p:spTree>
    <p:extLst>
      <p:ext uri="{BB962C8B-B14F-4D97-AF65-F5344CB8AC3E}">
        <p14:creationId xmlns:p14="http://schemas.microsoft.com/office/powerpoint/2010/main" val="171925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ppt_y</p:attrName>
                                        </p:attrNameLst>
                                      </p:cBhvr>
                                      <p:tavLst>
                                        <p:tav tm="0">
                                          <p:val>
                                            <p:strVal val="#ppt_y+#ppt_h*1.125000"/>
                                          </p:val>
                                        </p:tav>
                                        <p:tav tm="100000">
                                          <p:val>
                                            <p:strVal val="#ppt_y"/>
                                          </p:val>
                                        </p:tav>
                                      </p:tavLst>
                                    </p:anim>
                                    <p:animEffect transition="in" filter="wipe(up)">
                                      <p:cBhvr>
                                        <p:cTn id="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图片 4"/>
          <p:cNvPicPr>
            <a:picLocks noChangeAspect="1"/>
          </p:cNvPicPr>
          <p:nvPr/>
        </p:nvPicPr>
        <p:blipFill>
          <a:blip r:embed="rId4"/>
          <a:stretch>
            <a:fillRect/>
          </a:stretch>
        </p:blipFill>
        <p:spPr>
          <a:xfrm>
            <a:off x="8032810" y="527055"/>
            <a:ext cx="933615" cy="93361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4207" y="154857"/>
            <a:ext cx="2449583" cy="744396"/>
          </a:xfrm>
          <a:prstGeom prst="rect">
            <a:avLst/>
          </a:prstGeom>
        </p:spPr>
      </p:pic>
      <p:grpSp>
        <p:nvGrpSpPr>
          <p:cNvPr id="13" name="组 12"/>
          <p:cNvGrpSpPr/>
          <p:nvPr/>
        </p:nvGrpSpPr>
        <p:grpSpPr>
          <a:xfrm>
            <a:off x="1982732" y="1377200"/>
            <a:ext cx="5546356" cy="3238030"/>
            <a:chOff x="641971" y="2850980"/>
            <a:chExt cx="4838072" cy="2824527"/>
          </a:xfrm>
        </p:grpSpPr>
        <p:sp>
          <p:nvSpPr>
            <p:cNvPr id="9" name="文本框 8"/>
            <p:cNvSpPr txBox="1"/>
            <p:nvPr/>
          </p:nvSpPr>
          <p:spPr>
            <a:xfrm>
              <a:off x="697280" y="4663218"/>
              <a:ext cx="1205649" cy="705191"/>
            </a:xfrm>
            <a:prstGeom prst="rect">
              <a:avLst/>
            </a:prstGeom>
            <a:noFill/>
          </p:spPr>
          <p:txBody>
            <a:bodyPr wrap="none" rtlCol="0">
              <a:spAutoFit/>
            </a:bodyPr>
            <a:lstStyle/>
            <a:p>
              <a:pPr algn="ctr">
                <a:lnSpc>
                  <a:spcPct val="150000"/>
                </a:lnSpc>
              </a:pPr>
              <a:r>
                <a:rPr kumimoji="1" lang="zh-CN" altLang="en-US" sz="1350" dirty="0">
                  <a:solidFill>
                    <a:srgbClr val="57ADF9"/>
                  </a:solidFill>
                  <a:latin typeface="PingFang SC" charset="-122"/>
                  <a:ea typeface="PingFang SC" charset="-122"/>
                  <a:cs typeface="PingFang SC" charset="-122"/>
                </a:rPr>
                <a:t>文本宽高计算</a:t>
              </a:r>
              <a:endParaRPr kumimoji="1" lang="en-US" altLang="zh-CN" sz="1350" dirty="0">
                <a:solidFill>
                  <a:srgbClr val="57ADF9"/>
                </a:solidFill>
                <a:latin typeface="PingFang SC" charset="-122"/>
                <a:ea typeface="PingFang SC" charset="-122"/>
                <a:cs typeface="PingFang SC" charset="-122"/>
              </a:endParaRPr>
            </a:p>
            <a:p>
              <a:pPr algn="ctr">
                <a:lnSpc>
                  <a:spcPct val="150000"/>
                </a:lnSpc>
              </a:pPr>
              <a:r>
                <a:rPr kumimoji="1" lang="zh-CN" altLang="en-US" sz="1350" dirty="0">
                  <a:solidFill>
                    <a:srgbClr val="57ADF9"/>
                  </a:solidFill>
                  <a:latin typeface="PingFang SC" charset="-122"/>
                  <a:ea typeface="PingFang SC" charset="-122"/>
                  <a:cs typeface="PingFang SC" charset="-122"/>
                </a:rPr>
                <a:t>视图布局计算</a:t>
              </a:r>
            </a:p>
          </p:txBody>
        </p:sp>
        <p:sp>
          <p:nvSpPr>
            <p:cNvPr id="10" name="文本框 9"/>
            <p:cNvSpPr txBox="1"/>
            <p:nvPr/>
          </p:nvSpPr>
          <p:spPr>
            <a:xfrm>
              <a:off x="2485689" y="4663218"/>
              <a:ext cx="864427" cy="1012289"/>
            </a:xfrm>
            <a:prstGeom prst="rect">
              <a:avLst/>
            </a:prstGeom>
            <a:noFill/>
          </p:spPr>
          <p:txBody>
            <a:bodyPr wrap="none" rtlCol="0">
              <a:spAutoFit/>
            </a:bodyPr>
            <a:lstStyle/>
            <a:p>
              <a:pPr algn="ctr">
                <a:lnSpc>
                  <a:spcPct val="150000"/>
                </a:lnSpc>
              </a:pPr>
              <a:r>
                <a:rPr kumimoji="1" lang="zh-CN" altLang="en-US" sz="1350" dirty="0">
                  <a:solidFill>
                    <a:srgbClr val="F1902E"/>
                  </a:solidFill>
                  <a:latin typeface="PingFang SC" charset="-122"/>
                  <a:ea typeface="PingFang SC" charset="-122"/>
                  <a:cs typeface="PingFang SC" charset="-122"/>
                </a:rPr>
                <a:t>文本渲染</a:t>
              </a:r>
              <a:endParaRPr kumimoji="1" lang="en-US" altLang="zh-CN" sz="1350" dirty="0">
                <a:solidFill>
                  <a:srgbClr val="F1902E"/>
                </a:solidFill>
                <a:latin typeface="PingFang SC" charset="-122"/>
                <a:ea typeface="PingFang SC" charset="-122"/>
                <a:cs typeface="PingFang SC" charset="-122"/>
              </a:endParaRPr>
            </a:p>
            <a:p>
              <a:pPr algn="ctr">
                <a:lnSpc>
                  <a:spcPct val="150000"/>
                </a:lnSpc>
              </a:pPr>
              <a:r>
                <a:rPr kumimoji="1" lang="zh-CN" altLang="en-US" sz="1350" dirty="0">
                  <a:solidFill>
                    <a:srgbClr val="F1902E"/>
                  </a:solidFill>
                  <a:latin typeface="PingFang SC" charset="-122"/>
                  <a:ea typeface="PingFang SC" charset="-122"/>
                  <a:cs typeface="PingFang SC" charset="-122"/>
                </a:rPr>
                <a:t>图片解码</a:t>
              </a:r>
              <a:endParaRPr kumimoji="1" lang="en-US" altLang="zh-CN" sz="1350" dirty="0">
                <a:solidFill>
                  <a:srgbClr val="F1902E"/>
                </a:solidFill>
                <a:latin typeface="PingFang SC" charset="-122"/>
                <a:ea typeface="PingFang SC" charset="-122"/>
                <a:cs typeface="PingFang SC" charset="-122"/>
              </a:endParaRPr>
            </a:p>
            <a:p>
              <a:pPr algn="ctr">
                <a:lnSpc>
                  <a:spcPct val="150000"/>
                </a:lnSpc>
              </a:pPr>
              <a:r>
                <a:rPr kumimoji="1" lang="zh-CN" altLang="en-US" sz="1350" dirty="0">
                  <a:solidFill>
                    <a:srgbClr val="F1902E"/>
                  </a:solidFill>
                  <a:latin typeface="PingFang SC" charset="-122"/>
                  <a:ea typeface="PingFang SC" charset="-122"/>
                  <a:cs typeface="PingFang SC" charset="-122"/>
                </a:rPr>
                <a:t>图形绘制</a:t>
              </a:r>
            </a:p>
          </p:txBody>
        </p:sp>
        <p:sp>
          <p:nvSpPr>
            <p:cNvPr id="11" name="文本框 10"/>
            <p:cNvSpPr txBox="1"/>
            <p:nvPr/>
          </p:nvSpPr>
          <p:spPr>
            <a:xfrm>
              <a:off x="4061178" y="4663218"/>
              <a:ext cx="864427" cy="1012289"/>
            </a:xfrm>
            <a:prstGeom prst="rect">
              <a:avLst/>
            </a:prstGeom>
            <a:noFill/>
          </p:spPr>
          <p:txBody>
            <a:bodyPr wrap="none" rtlCol="0">
              <a:spAutoFit/>
            </a:bodyPr>
            <a:lstStyle/>
            <a:p>
              <a:pPr algn="ctr">
                <a:lnSpc>
                  <a:spcPct val="150000"/>
                </a:lnSpc>
              </a:pPr>
              <a:r>
                <a:rPr kumimoji="1" lang="zh-CN" altLang="en-US" sz="1350" dirty="0">
                  <a:solidFill>
                    <a:srgbClr val="B771E5"/>
                  </a:solidFill>
                  <a:latin typeface="PingFang SC" charset="-122"/>
                  <a:ea typeface="PingFang SC" charset="-122"/>
                  <a:cs typeface="PingFang SC" charset="-122"/>
                </a:rPr>
                <a:t>对象创建</a:t>
              </a:r>
              <a:endParaRPr kumimoji="1" lang="en-US" altLang="zh-CN" sz="1350" dirty="0">
                <a:solidFill>
                  <a:srgbClr val="B771E5"/>
                </a:solidFill>
                <a:latin typeface="PingFang SC" charset="-122"/>
                <a:ea typeface="PingFang SC" charset="-122"/>
                <a:cs typeface="PingFang SC" charset="-122"/>
              </a:endParaRPr>
            </a:p>
            <a:p>
              <a:pPr algn="ctr">
                <a:lnSpc>
                  <a:spcPct val="150000"/>
                </a:lnSpc>
              </a:pPr>
              <a:r>
                <a:rPr kumimoji="1" lang="zh-CN" altLang="en-US" sz="1350" dirty="0">
                  <a:solidFill>
                    <a:srgbClr val="B771E5"/>
                  </a:solidFill>
                  <a:latin typeface="PingFang SC" charset="-122"/>
                  <a:ea typeface="PingFang SC" charset="-122"/>
                  <a:cs typeface="PingFang SC" charset="-122"/>
                </a:rPr>
                <a:t>对象调整</a:t>
              </a:r>
              <a:endParaRPr kumimoji="1" lang="en-US" altLang="zh-CN" sz="1350" dirty="0">
                <a:solidFill>
                  <a:srgbClr val="B771E5"/>
                </a:solidFill>
                <a:latin typeface="PingFang SC" charset="-122"/>
                <a:ea typeface="PingFang SC" charset="-122"/>
                <a:cs typeface="PingFang SC" charset="-122"/>
              </a:endParaRPr>
            </a:p>
            <a:p>
              <a:pPr algn="ctr">
                <a:lnSpc>
                  <a:spcPct val="150000"/>
                </a:lnSpc>
              </a:pPr>
              <a:r>
                <a:rPr kumimoji="1" lang="zh-CN" altLang="en-US" sz="1350" dirty="0">
                  <a:solidFill>
                    <a:srgbClr val="B771E5"/>
                  </a:solidFill>
                  <a:latin typeface="PingFang SC" charset="-122"/>
                  <a:ea typeface="PingFang SC" charset="-122"/>
                  <a:cs typeface="PingFang SC" charset="-122"/>
                </a:rPr>
                <a:t>对象销毁</a:t>
              </a: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971" y="2850980"/>
              <a:ext cx="4838072" cy="1796740"/>
            </a:xfrm>
            <a:prstGeom prst="rect">
              <a:avLst/>
            </a:prstGeom>
          </p:spPr>
        </p:pic>
      </p:grpSp>
      <p:sp>
        <p:nvSpPr>
          <p:cNvPr id="14" name="文本框 13"/>
          <p:cNvSpPr txBox="1"/>
          <p:nvPr/>
        </p:nvSpPr>
        <p:spPr>
          <a:xfrm>
            <a:off x="3923791" y="1036268"/>
            <a:ext cx="1664238" cy="323165"/>
          </a:xfrm>
          <a:prstGeom prst="rect">
            <a:avLst/>
          </a:prstGeom>
          <a:noFill/>
        </p:spPr>
        <p:txBody>
          <a:bodyPr wrap="none" rtlCol="0">
            <a:spAutoFit/>
          </a:bodyPr>
          <a:lstStyle/>
          <a:p>
            <a:r>
              <a:rPr kumimoji="1" lang="en-US" altLang="zh-CN" sz="1500" dirty="0">
                <a:latin typeface="PingFang SC" charset="-122"/>
                <a:ea typeface="PingFang SC" charset="-122"/>
                <a:cs typeface="PingFang SC" charset="-122"/>
              </a:rPr>
              <a:t>ASDK</a:t>
            </a:r>
            <a:r>
              <a:rPr kumimoji="1" lang="zh-CN" altLang="en-US" sz="1500" dirty="0">
                <a:latin typeface="PingFang SC" charset="-122"/>
                <a:ea typeface="PingFang SC" charset="-122"/>
                <a:cs typeface="PingFang SC" charset="-122"/>
              </a:rPr>
              <a:t>的基本原理</a:t>
            </a:r>
          </a:p>
        </p:txBody>
      </p:sp>
    </p:spTree>
    <p:extLst>
      <p:ext uri="{BB962C8B-B14F-4D97-AF65-F5344CB8AC3E}">
        <p14:creationId xmlns:p14="http://schemas.microsoft.com/office/powerpoint/2010/main" val="7333706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24" name="组 23"/>
          <p:cNvGrpSpPr/>
          <p:nvPr/>
        </p:nvGrpSpPr>
        <p:grpSpPr>
          <a:xfrm>
            <a:off x="2956302" y="692349"/>
            <a:ext cx="3231396" cy="1443029"/>
            <a:chOff x="2417736" y="1202983"/>
            <a:chExt cx="4308528" cy="1924038"/>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736" y="1202983"/>
              <a:ext cx="4308528" cy="1924038"/>
            </a:xfrm>
            <a:prstGeom prst="rect">
              <a:avLst/>
            </a:prstGeom>
          </p:spPr>
        </p:pic>
        <p:sp>
          <p:nvSpPr>
            <p:cNvPr id="8" name="文本框 7"/>
            <p:cNvSpPr txBox="1"/>
            <p:nvPr/>
          </p:nvSpPr>
          <p:spPr>
            <a:xfrm>
              <a:off x="2640451" y="1744360"/>
              <a:ext cx="1084057" cy="430887"/>
            </a:xfrm>
            <a:prstGeom prst="rect">
              <a:avLst/>
            </a:prstGeom>
            <a:noFill/>
          </p:spPr>
          <p:txBody>
            <a:bodyPr wrap="none" rtlCol="0">
              <a:spAutoFit/>
            </a:bodyPr>
            <a:lstStyle/>
            <a:p>
              <a:r>
                <a:rPr kumimoji="1" lang="en-US" altLang="zh-CN" sz="1500" b="1" dirty="0" err="1">
                  <a:solidFill>
                    <a:srgbClr val="51A8F9"/>
                  </a:solidFill>
                  <a:latin typeface="PingFang SC" charset="-122"/>
                  <a:ea typeface="PingFang SC" charset="-122"/>
                  <a:cs typeface="PingFang SC" charset="-122"/>
                </a:rPr>
                <a:t>UIView</a:t>
              </a:r>
              <a:endParaRPr kumimoji="1" lang="zh-CN" altLang="en-US" sz="1500" b="1" dirty="0">
                <a:solidFill>
                  <a:srgbClr val="51A8F9"/>
                </a:solidFill>
                <a:latin typeface="PingFang SC" charset="-122"/>
                <a:ea typeface="PingFang SC" charset="-122"/>
                <a:cs typeface="PingFang SC" charset="-122"/>
              </a:endParaRPr>
            </a:p>
          </p:txBody>
        </p:sp>
        <p:sp>
          <p:nvSpPr>
            <p:cNvPr id="9" name="文本框 8"/>
            <p:cNvSpPr txBox="1"/>
            <p:nvPr/>
          </p:nvSpPr>
          <p:spPr>
            <a:xfrm>
              <a:off x="5411447" y="1727565"/>
              <a:ext cx="1282831" cy="430887"/>
            </a:xfrm>
            <a:prstGeom prst="rect">
              <a:avLst/>
            </a:prstGeom>
            <a:noFill/>
          </p:spPr>
          <p:txBody>
            <a:bodyPr wrap="none" rtlCol="0">
              <a:spAutoFit/>
            </a:bodyPr>
            <a:lstStyle/>
            <a:p>
              <a:r>
                <a:rPr kumimoji="1" lang="en-US" altLang="zh-CN" sz="1500" b="1" dirty="0" err="1">
                  <a:solidFill>
                    <a:srgbClr val="70C040"/>
                  </a:solidFill>
                  <a:latin typeface="PingFang SC" charset="-122"/>
                  <a:ea typeface="PingFang SC" charset="-122"/>
                  <a:cs typeface="PingFang SC" charset="-122"/>
                </a:rPr>
                <a:t>CALayer</a:t>
              </a:r>
              <a:endParaRPr kumimoji="1" lang="zh-CN" altLang="en-US" sz="1500" b="1" dirty="0">
                <a:solidFill>
                  <a:srgbClr val="70C040"/>
                </a:solidFill>
                <a:latin typeface="PingFang SC" charset="-122"/>
                <a:ea typeface="PingFang SC" charset="-122"/>
                <a:cs typeface="PingFang SC" charset="-122"/>
              </a:endParaRPr>
            </a:p>
          </p:txBody>
        </p:sp>
        <p:sp>
          <p:nvSpPr>
            <p:cNvPr id="10" name="文本框 9"/>
            <p:cNvSpPr txBox="1"/>
            <p:nvPr/>
          </p:nvSpPr>
          <p:spPr>
            <a:xfrm>
              <a:off x="4062335" y="1349115"/>
              <a:ext cx="883148" cy="430887"/>
            </a:xfrm>
            <a:prstGeom prst="rect">
              <a:avLst/>
            </a:prstGeom>
            <a:noFill/>
          </p:spPr>
          <p:txBody>
            <a:bodyPr wrap="none" rtlCol="0">
              <a:spAutoFit/>
            </a:bodyPr>
            <a:lstStyle/>
            <a:p>
              <a:r>
                <a:rPr kumimoji="1" lang="en-US" altLang="zh-CN" sz="1500" dirty="0">
                  <a:solidFill>
                    <a:schemeClr val="bg2">
                      <a:lumMod val="50000"/>
                    </a:schemeClr>
                  </a:solidFill>
                  <a:latin typeface="PingFang SC" charset="-122"/>
                  <a:ea typeface="PingFang SC" charset="-122"/>
                  <a:cs typeface="PingFang SC" charset="-122"/>
                </a:rPr>
                <a:t>.layer</a:t>
              </a:r>
              <a:endParaRPr kumimoji="1" lang="zh-CN" altLang="en-US" sz="1500" dirty="0">
                <a:solidFill>
                  <a:schemeClr val="bg2">
                    <a:lumMod val="50000"/>
                  </a:schemeClr>
                </a:solidFill>
                <a:latin typeface="PingFang SC" charset="-122"/>
                <a:ea typeface="PingFang SC" charset="-122"/>
                <a:cs typeface="PingFang SC" charset="-122"/>
              </a:endParaRPr>
            </a:p>
          </p:txBody>
        </p:sp>
        <p:sp>
          <p:nvSpPr>
            <p:cNvPr id="11" name="文本框 10"/>
            <p:cNvSpPr txBox="1"/>
            <p:nvPr/>
          </p:nvSpPr>
          <p:spPr>
            <a:xfrm>
              <a:off x="3913047" y="2138039"/>
              <a:ext cx="1340537" cy="430887"/>
            </a:xfrm>
            <a:prstGeom prst="rect">
              <a:avLst/>
            </a:prstGeom>
            <a:noFill/>
          </p:spPr>
          <p:txBody>
            <a:bodyPr wrap="none" rtlCol="0">
              <a:spAutoFit/>
            </a:bodyPr>
            <a:lstStyle/>
            <a:p>
              <a:r>
                <a:rPr kumimoji="1" lang="en-US" altLang="zh-CN" sz="1500">
                  <a:solidFill>
                    <a:schemeClr val="bg2">
                      <a:lumMod val="50000"/>
                    </a:schemeClr>
                  </a:solidFill>
                  <a:latin typeface="PingFang SC" charset="-122"/>
                  <a:ea typeface="PingFang SC" charset="-122"/>
                  <a:cs typeface="PingFang SC" charset="-122"/>
                </a:rPr>
                <a:t>.delegate</a:t>
              </a:r>
              <a:endParaRPr kumimoji="1" lang="zh-CN" altLang="en-US" sz="1500" dirty="0">
                <a:solidFill>
                  <a:schemeClr val="bg2">
                    <a:lumMod val="50000"/>
                  </a:schemeClr>
                </a:solidFill>
                <a:latin typeface="PingFang SC" charset="-122"/>
                <a:ea typeface="PingFang SC" charset="-122"/>
                <a:cs typeface="PingFang SC" charset="-122"/>
              </a:endParaRPr>
            </a:p>
          </p:txBody>
        </p:sp>
      </p:grpSp>
      <p:grpSp>
        <p:nvGrpSpPr>
          <p:cNvPr id="23" name="组 22"/>
          <p:cNvGrpSpPr/>
          <p:nvPr/>
        </p:nvGrpSpPr>
        <p:grpSpPr>
          <a:xfrm>
            <a:off x="2014780" y="2914038"/>
            <a:ext cx="5114441" cy="1394538"/>
            <a:chOff x="1162373" y="3614980"/>
            <a:chExt cx="6819254" cy="1859384"/>
          </a:xfrm>
        </p:grpSpPr>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373" y="3614980"/>
              <a:ext cx="6819254" cy="1859384"/>
            </a:xfrm>
            <a:prstGeom prst="rect">
              <a:avLst/>
            </a:prstGeom>
          </p:spPr>
        </p:pic>
        <p:sp>
          <p:nvSpPr>
            <p:cNvPr id="13" name="文本框 12"/>
            <p:cNvSpPr txBox="1"/>
            <p:nvPr/>
          </p:nvSpPr>
          <p:spPr>
            <a:xfrm>
              <a:off x="1257221" y="4110056"/>
              <a:ext cx="1227260" cy="430887"/>
            </a:xfrm>
            <a:prstGeom prst="rect">
              <a:avLst/>
            </a:prstGeom>
            <a:noFill/>
          </p:spPr>
          <p:txBody>
            <a:bodyPr wrap="none" rtlCol="0">
              <a:spAutoFit/>
            </a:bodyPr>
            <a:lstStyle/>
            <a:p>
              <a:r>
                <a:rPr kumimoji="1" lang="en-US" altLang="zh-CN" sz="1500" b="1" dirty="0" err="1">
                  <a:solidFill>
                    <a:srgbClr val="ED5D57"/>
                  </a:solidFill>
                  <a:latin typeface="PingFang SC" charset="-122"/>
                  <a:ea typeface="PingFang SC" charset="-122"/>
                  <a:cs typeface="PingFang SC" charset="-122"/>
                </a:rPr>
                <a:t>ASNode</a:t>
              </a:r>
              <a:endParaRPr kumimoji="1" lang="zh-CN" altLang="en-US" sz="1500" b="1" dirty="0">
                <a:solidFill>
                  <a:srgbClr val="ED5D57"/>
                </a:solidFill>
                <a:latin typeface="PingFang SC" charset="-122"/>
                <a:ea typeface="PingFang SC" charset="-122"/>
                <a:cs typeface="PingFang SC" charset="-122"/>
              </a:endParaRPr>
            </a:p>
          </p:txBody>
        </p:sp>
        <p:sp>
          <p:nvSpPr>
            <p:cNvPr id="14" name="文本框 13"/>
            <p:cNvSpPr txBox="1"/>
            <p:nvPr/>
          </p:nvSpPr>
          <p:spPr>
            <a:xfrm>
              <a:off x="4009977" y="4110056"/>
              <a:ext cx="1084057" cy="430887"/>
            </a:xfrm>
            <a:prstGeom prst="rect">
              <a:avLst/>
            </a:prstGeom>
            <a:noFill/>
          </p:spPr>
          <p:txBody>
            <a:bodyPr wrap="none" rtlCol="0">
              <a:spAutoFit/>
            </a:bodyPr>
            <a:lstStyle/>
            <a:p>
              <a:pPr algn="ctr"/>
              <a:r>
                <a:rPr kumimoji="1" lang="en-US" altLang="zh-CN" sz="1500" b="1" dirty="0" err="1">
                  <a:solidFill>
                    <a:srgbClr val="51A8F9"/>
                  </a:solidFill>
                  <a:latin typeface="PingFang SC" charset="-122"/>
                  <a:ea typeface="PingFang SC" charset="-122"/>
                  <a:cs typeface="PingFang SC" charset="-122"/>
                </a:rPr>
                <a:t>UIView</a:t>
              </a:r>
              <a:endParaRPr kumimoji="1" lang="zh-CN" altLang="en-US" sz="1500" b="1" dirty="0">
                <a:solidFill>
                  <a:srgbClr val="51A8F9"/>
                </a:solidFill>
                <a:latin typeface="PingFang SC" charset="-122"/>
                <a:ea typeface="PingFang SC" charset="-122"/>
                <a:cs typeface="PingFang SC" charset="-122"/>
              </a:endParaRPr>
            </a:p>
          </p:txBody>
        </p:sp>
        <p:sp>
          <p:nvSpPr>
            <p:cNvPr id="15" name="文本框 14"/>
            <p:cNvSpPr txBox="1"/>
            <p:nvPr/>
          </p:nvSpPr>
          <p:spPr>
            <a:xfrm>
              <a:off x="6668964" y="4110056"/>
              <a:ext cx="1282831" cy="430887"/>
            </a:xfrm>
            <a:prstGeom prst="rect">
              <a:avLst/>
            </a:prstGeom>
            <a:noFill/>
          </p:spPr>
          <p:txBody>
            <a:bodyPr wrap="none" rtlCol="0">
              <a:spAutoFit/>
            </a:bodyPr>
            <a:lstStyle/>
            <a:p>
              <a:r>
                <a:rPr kumimoji="1" lang="en-US" altLang="zh-CN" sz="1500" b="1" dirty="0" err="1">
                  <a:solidFill>
                    <a:srgbClr val="70C040"/>
                  </a:solidFill>
                  <a:latin typeface="PingFang SC" charset="-122"/>
                  <a:ea typeface="PingFang SC" charset="-122"/>
                  <a:cs typeface="PingFang SC" charset="-122"/>
                </a:rPr>
                <a:t>CALayer</a:t>
              </a:r>
              <a:endParaRPr kumimoji="1" lang="zh-CN" altLang="en-US" sz="1500" b="1" dirty="0">
                <a:solidFill>
                  <a:srgbClr val="70C040"/>
                </a:solidFill>
                <a:latin typeface="PingFang SC" charset="-122"/>
                <a:ea typeface="PingFang SC" charset="-122"/>
                <a:cs typeface="PingFang SC" charset="-122"/>
              </a:endParaRPr>
            </a:p>
          </p:txBody>
        </p:sp>
        <p:sp>
          <p:nvSpPr>
            <p:cNvPr id="16" name="文本框 15"/>
            <p:cNvSpPr txBox="1"/>
            <p:nvPr/>
          </p:nvSpPr>
          <p:spPr>
            <a:xfrm>
              <a:off x="2650832" y="3769731"/>
              <a:ext cx="842539" cy="430887"/>
            </a:xfrm>
            <a:prstGeom prst="rect">
              <a:avLst/>
            </a:prstGeom>
            <a:noFill/>
          </p:spPr>
          <p:txBody>
            <a:bodyPr wrap="none" rtlCol="0">
              <a:spAutoFit/>
            </a:bodyPr>
            <a:lstStyle/>
            <a:p>
              <a:r>
                <a:rPr kumimoji="1" lang="en-US" altLang="zh-CN" sz="1500" dirty="0">
                  <a:solidFill>
                    <a:schemeClr val="bg2">
                      <a:lumMod val="50000"/>
                    </a:schemeClr>
                  </a:solidFill>
                  <a:latin typeface="PingFang SC" charset="-122"/>
                  <a:ea typeface="PingFang SC" charset="-122"/>
                  <a:cs typeface="PingFang SC" charset="-122"/>
                </a:rPr>
                <a:t>.view</a:t>
              </a:r>
              <a:endParaRPr kumimoji="1" lang="zh-CN" altLang="en-US" sz="1500" dirty="0">
                <a:solidFill>
                  <a:schemeClr val="bg2">
                    <a:lumMod val="50000"/>
                  </a:schemeClr>
                </a:solidFill>
                <a:latin typeface="PingFang SC" charset="-122"/>
                <a:ea typeface="PingFang SC" charset="-122"/>
                <a:cs typeface="PingFang SC" charset="-122"/>
              </a:endParaRPr>
            </a:p>
          </p:txBody>
        </p:sp>
        <p:sp>
          <p:nvSpPr>
            <p:cNvPr id="17" name="文本框 16"/>
            <p:cNvSpPr txBox="1"/>
            <p:nvPr/>
          </p:nvSpPr>
          <p:spPr>
            <a:xfrm>
              <a:off x="2650832" y="4458407"/>
              <a:ext cx="900247" cy="430887"/>
            </a:xfrm>
            <a:prstGeom prst="rect">
              <a:avLst/>
            </a:prstGeom>
            <a:noFill/>
          </p:spPr>
          <p:txBody>
            <a:bodyPr wrap="none" rtlCol="0">
              <a:spAutoFit/>
            </a:bodyPr>
            <a:lstStyle/>
            <a:p>
              <a:r>
                <a:rPr kumimoji="1" lang="en-US" altLang="zh-CN" sz="1500" dirty="0">
                  <a:solidFill>
                    <a:schemeClr val="bg2">
                      <a:lumMod val="50000"/>
                    </a:schemeClr>
                  </a:solidFill>
                  <a:latin typeface="PingFang SC" charset="-122"/>
                  <a:ea typeface="PingFang SC" charset="-122"/>
                  <a:cs typeface="PingFang SC" charset="-122"/>
                </a:rPr>
                <a:t>.node</a:t>
              </a:r>
              <a:endParaRPr kumimoji="1" lang="zh-CN" altLang="en-US" sz="1500" dirty="0">
                <a:solidFill>
                  <a:schemeClr val="bg2">
                    <a:lumMod val="50000"/>
                  </a:schemeClr>
                </a:solidFill>
                <a:latin typeface="PingFang SC" charset="-122"/>
                <a:ea typeface="PingFang SC" charset="-122"/>
                <a:cs typeface="PingFang SC" charset="-122"/>
              </a:endParaRPr>
            </a:p>
          </p:txBody>
        </p:sp>
        <p:sp>
          <p:nvSpPr>
            <p:cNvPr id="18" name="文本框 17"/>
            <p:cNvSpPr txBox="1"/>
            <p:nvPr/>
          </p:nvSpPr>
          <p:spPr>
            <a:xfrm>
              <a:off x="5411446" y="3758603"/>
              <a:ext cx="883148" cy="430887"/>
            </a:xfrm>
            <a:prstGeom prst="rect">
              <a:avLst/>
            </a:prstGeom>
            <a:noFill/>
          </p:spPr>
          <p:txBody>
            <a:bodyPr wrap="none" rtlCol="0">
              <a:spAutoFit/>
            </a:bodyPr>
            <a:lstStyle/>
            <a:p>
              <a:r>
                <a:rPr kumimoji="1" lang="en-US" altLang="zh-CN" sz="1500" dirty="0">
                  <a:solidFill>
                    <a:schemeClr val="bg2">
                      <a:lumMod val="50000"/>
                    </a:schemeClr>
                  </a:solidFill>
                  <a:latin typeface="PingFang SC" charset="-122"/>
                  <a:ea typeface="PingFang SC" charset="-122"/>
                  <a:cs typeface="PingFang SC" charset="-122"/>
                </a:rPr>
                <a:t>.layer</a:t>
              </a:r>
              <a:endParaRPr kumimoji="1" lang="zh-CN" altLang="en-US" sz="1500" dirty="0">
                <a:solidFill>
                  <a:schemeClr val="bg2">
                    <a:lumMod val="50000"/>
                  </a:schemeClr>
                </a:solidFill>
                <a:latin typeface="PingFang SC" charset="-122"/>
                <a:ea typeface="PingFang SC" charset="-122"/>
                <a:cs typeface="PingFang SC" charset="-122"/>
              </a:endParaRPr>
            </a:p>
          </p:txBody>
        </p:sp>
        <p:sp>
          <p:nvSpPr>
            <p:cNvPr id="19" name="文本框 18"/>
            <p:cNvSpPr txBox="1"/>
            <p:nvPr/>
          </p:nvSpPr>
          <p:spPr>
            <a:xfrm>
              <a:off x="5339691" y="4475660"/>
              <a:ext cx="1340537" cy="430887"/>
            </a:xfrm>
            <a:prstGeom prst="rect">
              <a:avLst/>
            </a:prstGeom>
            <a:noFill/>
          </p:spPr>
          <p:txBody>
            <a:bodyPr wrap="none" rtlCol="0">
              <a:spAutoFit/>
            </a:bodyPr>
            <a:lstStyle/>
            <a:p>
              <a:r>
                <a:rPr kumimoji="1" lang="en-US" altLang="zh-CN" sz="1500" dirty="0">
                  <a:solidFill>
                    <a:schemeClr val="bg2">
                      <a:lumMod val="50000"/>
                    </a:schemeClr>
                  </a:solidFill>
                  <a:latin typeface="PingFang SC" charset="-122"/>
                  <a:ea typeface="PingFang SC" charset="-122"/>
                  <a:cs typeface="PingFang SC" charset="-122"/>
                </a:rPr>
                <a:t>.delegate</a:t>
              </a:r>
              <a:endParaRPr kumimoji="1" lang="zh-CN" altLang="en-US" sz="1500" dirty="0">
                <a:solidFill>
                  <a:schemeClr val="bg2">
                    <a:lumMod val="50000"/>
                  </a:schemeClr>
                </a:solidFill>
                <a:latin typeface="PingFang SC" charset="-122"/>
                <a:ea typeface="PingFang SC" charset="-122"/>
                <a:cs typeface="PingFang SC" charset="-122"/>
              </a:endParaRPr>
            </a:p>
          </p:txBody>
        </p:sp>
      </p:grpSp>
      <p:sp>
        <p:nvSpPr>
          <p:cNvPr id="20" name="文本框 19"/>
          <p:cNvSpPr txBox="1"/>
          <p:nvPr/>
        </p:nvSpPr>
        <p:spPr>
          <a:xfrm>
            <a:off x="3444191" y="4035901"/>
            <a:ext cx="2300566" cy="415498"/>
          </a:xfrm>
          <a:prstGeom prst="rect">
            <a:avLst/>
          </a:prstGeom>
          <a:noFill/>
        </p:spPr>
        <p:txBody>
          <a:bodyPr wrap="none" rtlCol="0">
            <a:spAutoFit/>
          </a:bodyPr>
          <a:lstStyle/>
          <a:p>
            <a:r>
              <a:rPr kumimoji="1" lang="en-US" altLang="zh-CN" sz="2100" dirty="0">
                <a:solidFill>
                  <a:schemeClr val="bg2">
                    <a:lumMod val="75000"/>
                  </a:schemeClr>
                </a:solidFill>
              </a:rPr>
              <a:t>View</a:t>
            </a:r>
            <a:r>
              <a:rPr kumimoji="1" lang="zh-CN" altLang="en-US" sz="2100" dirty="0">
                <a:solidFill>
                  <a:schemeClr val="bg2">
                    <a:lumMod val="75000"/>
                  </a:schemeClr>
                </a:solidFill>
              </a:rPr>
              <a:t>  </a:t>
            </a:r>
            <a:r>
              <a:rPr kumimoji="1" lang="en-US" altLang="zh-CN" sz="2100" dirty="0">
                <a:solidFill>
                  <a:schemeClr val="bg2">
                    <a:lumMod val="75000"/>
                  </a:schemeClr>
                </a:solidFill>
              </a:rPr>
              <a:t>backed</a:t>
            </a:r>
            <a:r>
              <a:rPr kumimoji="1" lang="zh-CN" altLang="en-US" sz="2100" dirty="0">
                <a:solidFill>
                  <a:schemeClr val="bg2">
                    <a:lumMod val="75000"/>
                  </a:schemeClr>
                </a:solidFill>
              </a:rPr>
              <a:t>  </a:t>
            </a:r>
            <a:r>
              <a:rPr kumimoji="1" lang="en-US" altLang="zh-CN" sz="2100" dirty="0">
                <a:solidFill>
                  <a:schemeClr val="bg2">
                    <a:lumMod val="75000"/>
                  </a:schemeClr>
                </a:solidFill>
              </a:rPr>
              <a:t>node</a:t>
            </a:r>
            <a:endParaRPr kumimoji="1" lang="zh-CN" altLang="en-US" sz="2100" dirty="0">
              <a:solidFill>
                <a:schemeClr val="bg2">
                  <a:lumMod val="75000"/>
                </a:schemeClr>
              </a:solidFill>
            </a:endParaRPr>
          </a:p>
        </p:txBody>
      </p:sp>
      <p:sp>
        <p:nvSpPr>
          <p:cNvPr id="22" name="文本框 21"/>
          <p:cNvSpPr txBox="1"/>
          <p:nvPr/>
        </p:nvSpPr>
        <p:spPr>
          <a:xfrm>
            <a:off x="3444192" y="1973905"/>
            <a:ext cx="2295693" cy="415498"/>
          </a:xfrm>
          <a:prstGeom prst="rect">
            <a:avLst/>
          </a:prstGeom>
          <a:noFill/>
        </p:spPr>
        <p:txBody>
          <a:bodyPr wrap="none" rtlCol="0">
            <a:spAutoFit/>
          </a:bodyPr>
          <a:lstStyle/>
          <a:p>
            <a:r>
              <a:rPr kumimoji="1" lang="en-US" altLang="zh-CN" sz="2100" dirty="0">
                <a:solidFill>
                  <a:schemeClr val="bg2">
                    <a:lumMod val="75000"/>
                  </a:schemeClr>
                </a:solidFill>
              </a:rPr>
              <a:t>Layer</a:t>
            </a:r>
            <a:r>
              <a:rPr kumimoji="1" lang="zh-CN" altLang="en-US" sz="2100" dirty="0">
                <a:solidFill>
                  <a:schemeClr val="bg2">
                    <a:lumMod val="75000"/>
                  </a:schemeClr>
                </a:solidFill>
              </a:rPr>
              <a:t>  </a:t>
            </a:r>
            <a:r>
              <a:rPr kumimoji="1" lang="en-US" altLang="zh-CN" sz="2100" dirty="0">
                <a:solidFill>
                  <a:schemeClr val="bg2">
                    <a:lumMod val="75000"/>
                  </a:schemeClr>
                </a:solidFill>
              </a:rPr>
              <a:t>backed</a:t>
            </a:r>
            <a:r>
              <a:rPr kumimoji="1" lang="zh-CN" altLang="en-US" sz="2100" dirty="0">
                <a:solidFill>
                  <a:schemeClr val="bg2">
                    <a:lumMod val="75000"/>
                  </a:schemeClr>
                </a:solidFill>
              </a:rPr>
              <a:t>  </a:t>
            </a:r>
            <a:r>
              <a:rPr kumimoji="1" lang="en-US" altLang="zh-CN" sz="2100" dirty="0">
                <a:solidFill>
                  <a:schemeClr val="bg2">
                    <a:lumMod val="75000"/>
                  </a:schemeClr>
                </a:solidFill>
              </a:rPr>
              <a:t>view</a:t>
            </a:r>
            <a:endParaRPr kumimoji="1" lang="zh-CN" altLang="en-US" sz="2100" dirty="0">
              <a:solidFill>
                <a:schemeClr val="bg2">
                  <a:lumMod val="75000"/>
                </a:schemeClr>
              </a:solidFill>
            </a:endParaRPr>
          </a:p>
        </p:txBody>
      </p:sp>
    </p:spTree>
    <p:extLst>
      <p:ext uri="{BB962C8B-B14F-4D97-AF65-F5344CB8AC3E}">
        <p14:creationId xmlns:p14="http://schemas.microsoft.com/office/powerpoint/2010/main" val="19311164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88424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22" name="组 21"/>
          <p:cNvGrpSpPr/>
          <p:nvPr/>
        </p:nvGrpSpPr>
        <p:grpSpPr>
          <a:xfrm>
            <a:off x="271331" y="1908193"/>
            <a:ext cx="1316134" cy="2773282"/>
            <a:chOff x="220290" y="1463437"/>
            <a:chExt cx="1630098" cy="3434846"/>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90" y="1463437"/>
              <a:ext cx="1630098" cy="343484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862" y="1944462"/>
              <a:ext cx="1395752" cy="2482576"/>
            </a:xfrm>
            <a:prstGeom prst="rect">
              <a:avLst/>
            </a:prstGeom>
          </p:spPr>
        </p:pic>
      </p:grpSp>
      <p:grpSp>
        <p:nvGrpSpPr>
          <p:cNvPr id="21" name="组 20"/>
          <p:cNvGrpSpPr/>
          <p:nvPr/>
        </p:nvGrpSpPr>
        <p:grpSpPr>
          <a:xfrm>
            <a:off x="2097876" y="2259058"/>
            <a:ext cx="1316134" cy="2773282"/>
            <a:chOff x="1940288" y="1463437"/>
            <a:chExt cx="1630098" cy="3434846"/>
          </a:xfrm>
        </p:grpSpPr>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288" y="1463437"/>
              <a:ext cx="1630098" cy="3434846"/>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5352" y="1944462"/>
              <a:ext cx="1423134" cy="2531280"/>
            </a:xfrm>
            <a:prstGeom prst="rect">
              <a:avLst/>
            </a:prstGeom>
          </p:spPr>
        </p:pic>
      </p:grpSp>
      <p:grpSp>
        <p:nvGrpSpPr>
          <p:cNvPr id="20" name="组 19"/>
          <p:cNvGrpSpPr/>
          <p:nvPr/>
        </p:nvGrpSpPr>
        <p:grpSpPr>
          <a:xfrm>
            <a:off x="3924421" y="1897492"/>
            <a:ext cx="1316134" cy="2773282"/>
            <a:chOff x="3750319" y="1463437"/>
            <a:chExt cx="1630098" cy="3434846"/>
          </a:xfrm>
        </p:grpSpPr>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0319" y="1463437"/>
              <a:ext cx="1630098" cy="3434846"/>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9534" y="1944462"/>
              <a:ext cx="1431668" cy="2546458"/>
            </a:xfrm>
            <a:prstGeom prst="rect">
              <a:avLst/>
            </a:prstGeom>
          </p:spPr>
        </p:pic>
      </p:grpSp>
      <p:grpSp>
        <p:nvGrpSpPr>
          <p:cNvPr id="19" name="组 18"/>
          <p:cNvGrpSpPr/>
          <p:nvPr/>
        </p:nvGrpSpPr>
        <p:grpSpPr>
          <a:xfrm>
            <a:off x="5750966" y="2254473"/>
            <a:ext cx="1316134" cy="2773282"/>
            <a:chOff x="5487061" y="1463437"/>
            <a:chExt cx="1630098" cy="3434846"/>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7061" y="1463437"/>
              <a:ext cx="1630098" cy="3434846"/>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1159" y="1948894"/>
              <a:ext cx="1429176" cy="2542026"/>
            </a:xfrm>
            <a:prstGeom prst="rect">
              <a:avLst/>
            </a:prstGeom>
          </p:spPr>
        </p:pic>
      </p:grpSp>
      <p:grpSp>
        <p:nvGrpSpPr>
          <p:cNvPr id="18" name="组 17"/>
          <p:cNvGrpSpPr/>
          <p:nvPr/>
        </p:nvGrpSpPr>
        <p:grpSpPr>
          <a:xfrm>
            <a:off x="7577511" y="1908193"/>
            <a:ext cx="1316134" cy="2773282"/>
            <a:chOff x="7139176" y="1463437"/>
            <a:chExt cx="1630098" cy="3434846"/>
          </a:xfrm>
        </p:grpSpPr>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9176" y="1463437"/>
              <a:ext cx="1630098" cy="3434846"/>
            </a:xfrm>
            <a:prstGeom prst="rect">
              <a:avLst/>
            </a:prstGeom>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6000" y="1944462"/>
              <a:ext cx="1436450" cy="2554962"/>
            </a:xfrm>
            <a:prstGeom prst="rect">
              <a:avLst/>
            </a:prstGeom>
          </p:spPr>
        </p:pic>
      </p:grpSp>
      <p:sp>
        <p:nvSpPr>
          <p:cNvPr id="26" name="矩形 25"/>
          <p:cNvSpPr/>
          <p:nvPr/>
        </p:nvSpPr>
        <p:spPr>
          <a:xfrm>
            <a:off x="0" y="0"/>
            <a:ext cx="9144000" cy="1925569"/>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pic>
        <p:nvPicPr>
          <p:cNvPr id="5" name="图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60449" y="177524"/>
            <a:ext cx="1562268" cy="1562268"/>
          </a:xfrm>
          <a:prstGeom prst="rect">
            <a:avLst/>
          </a:prstGeom>
          <a:ln w="38100">
            <a:solidFill>
              <a:schemeClr val="bg1"/>
            </a:solidFill>
          </a:ln>
        </p:spPr>
      </p:pic>
      <p:pic>
        <p:nvPicPr>
          <p:cNvPr id="23" name="图片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90977" y="151885"/>
            <a:ext cx="1613550" cy="1613548"/>
          </a:xfrm>
          <a:prstGeom prst="rect">
            <a:avLst/>
          </a:prstGeom>
        </p:spPr>
      </p:pic>
      <p:pic>
        <p:nvPicPr>
          <p:cNvPr id="27" name="图片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1936740" cy="1484282"/>
          </a:xfrm>
          <a:prstGeom prst="rect">
            <a:avLst/>
          </a:prstGeom>
        </p:spPr>
      </p:pic>
      <p:sp>
        <p:nvSpPr>
          <p:cNvPr id="2" name="文本框 1"/>
          <p:cNvSpPr txBox="1"/>
          <p:nvPr/>
        </p:nvSpPr>
        <p:spPr>
          <a:xfrm>
            <a:off x="4139387" y="697048"/>
            <a:ext cx="1159783" cy="523220"/>
          </a:xfrm>
          <a:prstGeom prst="rect">
            <a:avLst/>
          </a:prstGeom>
          <a:noFill/>
        </p:spPr>
        <p:txBody>
          <a:bodyPr wrap="square" rtlCol="0">
            <a:spAutoFit/>
          </a:bodyPr>
          <a:lstStyle/>
          <a:p>
            <a:r>
              <a:rPr kumimoji="1" lang="en-US" altLang="zh-CN" sz="2800" dirty="0" smtClean="0">
                <a:solidFill>
                  <a:schemeClr val="bg1"/>
                </a:solidFill>
              </a:rPr>
              <a:t>Q&amp;A</a:t>
            </a:r>
            <a:endParaRPr kumimoji="1" lang="zh-CN" altLang="en-US" sz="2800" dirty="0">
              <a:solidFill>
                <a:schemeClr val="bg1"/>
              </a:solidFill>
            </a:endParaRPr>
          </a:p>
        </p:txBody>
      </p:sp>
    </p:spTree>
    <p:extLst>
      <p:ext uri="{BB962C8B-B14F-4D97-AF65-F5344CB8AC3E}">
        <p14:creationId xmlns:p14="http://schemas.microsoft.com/office/powerpoint/2010/main" val="9710465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文本框 6"/>
          <p:cNvSpPr txBox="1"/>
          <p:nvPr/>
        </p:nvSpPr>
        <p:spPr>
          <a:xfrm>
            <a:off x="5767638" y="353763"/>
            <a:ext cx="1866217" cy="369332"/>
          </a:xfrm>
          <a:prstGeom prst="rect">
            <a:avLst/>
          </a:prstGeom>
          <a:noFill/>
          <a:ln w="19050">
            <a:noFill/>
          </a:ln>
          <a:effectLst>
            <a:glow rad="63500">
              <a:schemeClr val="accent3">
                <a:satMod val="175000"/>
                <a:alpha val="40000"/>
              </a:schemeClr>
            </a:glow>
          </a:effectLst>
        </p:spPr>
        <p:txBody>
          <a:bodyPr wrap="none" rtlCol="0">
            <a:spAutoFit/>
          </a:bodyPr>
          <a:lstStyle/>
          <a:p>
            <a:pPr marL="257175" indent="-257175">
              <a:buClr>
                <a:srgbClr val="C00000"/>
              </a:buClr>
              <a:buFont typeface="Wingdings" charset="2"/>
              <a:buChar char="u"/>
            </a:pPr>
            <a:r>
              <a:rPr kumimoji="1" lang="en-US" altLang="zh-CN" b="1" dirty="0">
                <a:latin typeface="PingFang SC" charset="-122"/>
                <a:ea typeface="PingFang SC" charset="-122"/>
                <a:cs typeface="PingFang SC" charset="-122"/>
              </a:rPr>
              <a:t>Time</a:t>
            </a:r>
            <a:r>
              <a:rPr kumimoji="1" lang="zh-CN" altLang="en-US" b="1" dirty="0">
                <a:latin typeface="PingFang SC" charset="-122"/>
                <a:ea typeface="PingFang SC" charset="-122"/>
                <a:cs typeface="PingFang SC" charset="-122"/>
              </a:rPr>
              <a:t> </a:t>
            </a:r>
            <a:r>
              <a:rPr kumimoji="1" lang="en-US" altLang="zh-CN" b="1" dirty="0">
                <a:latin typeface="PingFang SC" charset="-122"/>
                <a:ea typeface="PingFang SC" charset="-122"/>
                <a:cs typeface="PingFang SC" charset="-122"/>
              </a:rPr>
              <a:t>Profiler</a:t>
            </a:r>
            <a:endParaRPr kumimoji="1" lang="zh-CN" altLang="en-US" b="1" dirty="0">
              <a:latin typeface="PingFang SC" charset="-122"/>
              <a:ea typeface="PingFang SC" charset="-122"/>
              <a:cs typeface="PingFang SC"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285" y="761978"/>
            <a:ext cx="5829024" cy="3967612"/>
          </a:xfrm>
          <a:prstGeom prst="rect">
            <a:avLst/>
          </a:prstGeom>
        </p:spPr>
      </p:pic>
    </p:spTree>
    <p:extLst>
      <p:ext uri="{BB962C8B-B14F-4D97-AF65-F5344CB8AC3E}">
        <p14:creationId xmlns:p14="http://schemas.microsoft.com/office/powerpoint/2010/main" val="89761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文本框 4"/>
          <p:cNvSpPr txBox="1"/>
          <p:nvPr/>
        </p:nvSpPr>
        <p:spPr>
          <a:xfrm>
            <a:off x="1204739" y="1115570"/>
            <a:ext cx="7340471" cy="1200329"/>
          </a:xfrm>
          <a:prstGeom prst="rect">
            <a:avLst/>
          </a:prstGeom>
          <a:noFill/>
        </p:spPr>
        <p:txBody>
          <a:bodyPr wrap="none" rtlCol="0">
            <a:spAutoFit/>
          </a:bodyPr>
          <a:lstStyle/>
          <a:p>
            <a:pPr>
              <a:lnSpc>
                <a:spcPct val="150000"/>
              </a:lnSpc>
            </a:pPr>
            <a:r>
              <a:rPr kumimoji="1" lang="zh-CN" altLang="en-US" dirty="0" smtClean="0">
                <a:latin typeface="PingFang SC" charset="-122"/>
                <a:ea typeface="PingFang SC" charset="-122"/>
                <a:cs typeface="PingFang SC" charset="-122"/>
              </a:rPr>
              <a:t>方法一：事先把所有</a:t>
            </a:r>
            <a:r>
              <a:rPr kumimoji="1" lang="zh-CN" altLang="en-US" dirty="0">
                <a:latin typeface="PingFang SC" charset="-122"/>
                <a:ea typeface="PingFang SC" charset="-122"/>
                <a:cs typeface="PingFang SC" charset="-122"/>
              </a:rPr>
              <a:t>的单词</a:t>
            </a:r>
            <a:r>
              <a:rPr kumimoji="1" lang="zh-CN" altLang="en-US" dirty="0" smtClean="0">
                <a:latin typeface="PingFang SC" charset="-122"/>
                <a:ea typeface="PingFang SC" charset="-122"/>
                <a:cs typeface="PingFang SC" charset="-122"/>
              </a:rPr>
              <a:t>对象存进数组，每次把对应的数组元素返回</a:t>
            </a:r>
            <a:endParaRPr kumimoji="1" lang="en-US" altLang="zh-CN" dirty="0" smtClean="0">
              <a:latin typeface="PingFang SC" charset="-122"/>
              <a:ea typeface="PingFang SC" charset="-122"/>
              <a:cs typeface="PingFang SC" charset="-122"/>
            </a:endParaRPr>
          </a:p>
          <a:p>
            <a:pPr>
              <a:lnSpc>
                <a:spcPct val="150000"/>
              </a:lnSpc>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给</a:t>
            </a:r>
            <a:r>
              <a:rPr kumimoji="1" lang="en-US" altLang="zh-CN" dirty="0" err="1">
                <a:latin typeface="PingFang SC" charset="-122"/>
                <a:ea typeface="PingFang SC" charset="-122"/>
                <a:cs typeface="PingFang SC" charset="-122"/>
              </a:rPr>
              <a:t>DataSource</a:t>
            </a:r>
            <a:r>
              <a:rPr kumimoji="1" lang="zh-CN" altLang="en-US" dirty="0" smtClean="0">
                <a:latin typeface="PingFang SC" charset="-122"/>
                <a:ea typeface="PingFang SC" charset="-122"/>
                <a:cs typeface="PingFang SC" charset="-122"/>
              </a:rPr>
              <a:t>。</a:t>
            </a:r>
            <a:endParaRPr kumimoji="1" lang="en-US" altLang="zh-CN" dirty="0">
              <a:latin typeface="PingFang SC" charset="-122"/>
              <a:ea typeface="PingFang SC" charset="-122"/>
              <a:cs typeface="PingFang SC" charset="-122"/>
            </a:endParaRPr>
          </a:p>
          <a:p>
            <a:endParaRPr kumimoji="1" lang="zh-CN" altLang="en-US" dirty="0">
              <a:latin typeface="PingFang SC" charset="-122"/>
              <a:ea typeface="PingFang SC" charset="-122"/>
              <a:cs typeface="PingFang SC" charset="-122"/>
            </a:endParaRPr>
          </a:p>
        </p:txBody>
      </p:sp>
      <p:sp>
        <p:nvSpPr>
          <p:cNvPr id="6" name="文本框 5"/>
          <p:cNvSpPr txBox="1"/>
          <p:nvPr/>
        </p:nvSpPr>
        <p:spPr>
          <a:xfrm>
            <a:off x="1273716" y="3028811"/>
            <a:ext cx="6743449"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方法二：每次滑动，直接加载对应单词对象返回给</a:t>
            </a:r>
            <a:r>
              <a:rPr kumimoji="1" lang="en-US" altLang="zh-CN" dirty="0" err="1" smtClean="0">
                <a:latin typeface="PingFang SC" charset="-122"/>
                <a:ea typeface="PingFang SC" charset="-122"/>
                <a:cs typeface="PingFang SC" charset="-122"/>
              </a:rPr>
              <a:t>DataSource</a:t>
            </a:r>
            <a:r>
              <a:rPr kumimoji="1" lang="zh-CN" altLang="en-US" dirty="0" smtClean="0">
                <a:latin typeface="PingFang SC" charset="-122"/>
                <a:ea typeface="PingFang SC" charset="-122"/>
                <a:cs typeface="PingFang SC" charset="-122"/>
              </a:rPr>
              <a:t>。</a:t>
            </a:r>
            <a:endParaRPr kumimoji="1" lang="zh-CN" altLang="en-US" dirty="0">
              <a:latin typeface="PingFang SC" charset="-122"/>
              <a:ea typeface="PingFang SC" charset="-122"/>
              <a:cs typeface="PingFang SC"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949" y="402658"/>
            <a:ext cx="1894858" cy="171764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949" y="2201914"/>
            <a:ext cx="1970016" cy="1785770"/>
          </a:xfrm>
          <a:prstGeom prst="rect">
            <a:avLst/>
          </a:prstGeom>
        </p:spPr>
      </p:pic>
    </p:spTree>
    <p:extLst>
      <p:ext uri="{BB962C8B-B14F-4D97-AF65-F5344CB8AC3E}">
        <p14:creationId xmlns:p14="http://schemas.microsoft.com/office/powerpoint/2010/main" val="17035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文本框 3"/>
          <p:cNvSpPr txBox="1"/>
          <p:nvPr/>
        </p:nvSpPr>
        <p:spPr>
          <a:xfrm>
            <a:off x="3088260" y="1923278"/>
            <a:ext cx="2967479" cy="523220"/>
          </a:xfrm>
          <a:prstGeom prst="rect">
            <a:avLst/>
          </a:prstGeom>
          <a:noFill/>
        </p:spPr>
        <p:txBody>
          <a:bodyPr wrap="none" rtlCol="0">
            <a:spAutoFit/>
          </a:bodyPr>
          <a:lstStyle/>
          <a:p>
            <a:r>
              <a:rPr kumimoji="1" lang="zh-CN" altLang="en-US" sz="2800" spc="300" dirty="0" smtClean="0">
                <a:latin typeface="PingFang SC" charset="-122"/>
                <a:ea typeface="PingFang SC" charset="-122"/>
                <a:cs typeface="PingFang SC" charset="-122"/>
              </a:rPr>
              <a:t>什么样的算法？</a:t>
            </a:r>
            <a:endParaRPr kumimoji="1" lang="zh-CN" altLang="en-US" sz="2800" spc="300" dirty="0">
              <a:latin typeface="PingFang SC" charset="-122"/>
              <a:ea typeface="PingFang SC" charset="-122"/>
              <a:cs typeface="PingFang SC" charset="-122"/>
            </a:endParaRPr>
          </a:p>
        </p:txBody>
      </p:sp>
    </p:spTree>
    <p:extLst>
      <p:ext uri="{BB962C8B-B14F-4D97-AF65-F5344CB8AC3E}">
        <p14:creationId xmlns:p14="http://schemas.microsoft.com/office/powerpoint/2010/main" val="80334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284553" y="328626"/>
            <a:ext cx="4101542" cy="4299784"/>
          </a:xfrm>
          <a:prstGeom prst="rect">
            <a:avLst/>
          </a:prstGeom>
        </p:spPr>
        <p:style>
          <a:lnRef idx="0">
            <a:schemeClr val="accent3"/>
          </a:lnRef>
          <a:fillRef idx="3">
            <a:schemeClr val="accent3"/>
          </a:fillRef>
          <a:effectRef idx="3">
            <a:schemeClr val="accent3"/>
          </a:effectRef>
          <a:fontRef idx="minor">
            <a:schemeClr val="lt1"/>
          </a:fontRef>
        </p:style>
      </p:pic>
      <p:sp>
        <p:nvSpPr>
          <p:cNvPr id="4" name="文本框 3"/>
          <p:cNvSpPr txBox="1"/>
          <p:nvPr/>
        </p:nvSpPr>
        <p:spPr>
          <a:xfrm>
            <a:off x="6701209" y="328626"/>
            <a:ext cx="415498" cy="1200329"/>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kumimoji="1" lang="zh-CN" altLang="en-US" dirty="0" smtClean="0">
                <a:latin typeface="PingFang SC" charset="-122"/>
                <a:ea typeface="PingFang SC" charset="-122"/>
                <a:cs typeface="PingFang SC" charset="-122"/>
              </a:rPr>
              <a:t>列</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车</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算</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法</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7015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8543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308" y="1174277"/>
            <a:ext cx="6863378" cy="3117674"/>
          </a:xfrm>
          <a:prstGeom prst="rect">
            <a:avLst/>
          </a:prstGeom>
        </p:spPr>
      </p:pic>
      <p:sp>
        <p:nvSpPr>
          <p:cNvPr id="7" name="文本框 6"/>
          <p:cNvSpPr txBox="1"/>
          <p:nvPr/>
        </p:nvSpPr>
        <p:spPr>
          <a:xfrm>
            <a:off x="4709865" y="457951"/>
            <a:ext cx="3042821" cy="577081"/>
          </a:xfrm>
          <a:prstGeom prst="rect">
            <a:avLst/>
          </a:prstGeom>
          <a:noFill/>
        </p:spPr>
        <p:txBody>
          <a:bodyPr wrap="none" rtlCol="0">
            <a:spAutoFit/>
          </a:bodyPr>
          <a:lstStyle/>
          <a:p>
            <a:pPr marL="257175" indent="-257175">
              <a:buClr>
                <a:srgbClr val="C00000"/>
              </a:buClr>
              <a:buFont typeface="Wingdings" charset="2"/>
              <a:buChar char="u"/>
            </a:pPr>
            <a:r>
              <a:rPr kumimoji="1" lang="en-US" altLang="zh-CN" b="1" dirty="0">
                <a:latin typeface="PingFang SC" charset="-122"/>
                <a:ea typeface="PingFang SC" charset="-122"/>
                <a:cs typeface="PingFang SC" charset="-122"/>
              </a:rPr>
              <a:t>iPhone</a:t>
            </a:r>
            <a:r>
              <a:rPr kumimoji="1" lang="zh-CN" altLang="en-US" b="1" dirty="0">
                <a:latin typeface="PingFang SC" charset="-122"/>
                <a:ea typeface="PingFang SC" charset="-122"/>
                <a:cs typeface="PingFang SC" charset="-122"/>
              </a:rPr>
              <a:t>图像显示工作原理</a:t>
            </a:r>
          </a:p>
          <a:p>
            <a:endParaRPr kumimoji="1" lang="zh-CN" altLang="en-US" sz="1350" dirty="0"/>
          </a:p>
        </p:txBody>
      </p:sp>
    </p:spTree>
    <p:extLst>
      <p:ext uri="{BB962C8B-B14F-4D97-AF65-F5344CB8AC3E}">
        <p14:creationId xmlns:p14="http://schemas.microsoft.com/office/powerpoint/2010/main" val="150353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12709</TotalTime>
  <Words>3191</Words>
  <Application>Microsoft Macintosh PowerPoint</Application>
  <PresentationFormat>全屏显示(16:9)</PresentationFormat>
  <Paragraphs>291</Paragraphs>
  <Slides>39</Slides>
  <Notes>37</Notes>
  <HiddenSlides>0</HiddenSlides>
  <MMClips>4</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Calibri</vt:lpstr>
      <vt:lpstr>Calibri Light</vt:lpstr>
      <vt:lpstr>DengXian</vt:lpstr>
      <vt:lpstr>PingFang SC</vt:lpstr>
      <vt:lpstr>PingFang SC Semibold</vt:lpstr>
      <vt:lpstr>Wingdings</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UI性能优化三招</dc:title>
  <dc:creator>Microsoft Office 用户</dc:creator>
  <cp:lastModifiedBy>Microsoft Office 用户</cp:lastModifiedBy>
  <cp:revision>311</cp:revision>
  <dcterms:created xsi:type="dcterms:W3CDTF">2016-12-14T02:50:03Z</dcterms:created>
  <dcterms:modified xsi:type="dcterms:W3CDTF">2017-03-03T07:25:19Z</dcterms:modified>
</cp:coreProperties>
</file>